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28" r:id="rId2"/>
    <p:sldId id="326" r:id="rId3"/>
    <p:sldId id="351" r:id="rId4"/>
    <p:sldId id="416" r:id="rId5"/>
    <p:sldId id="345" r:id="rId6"/>
    <p:sldId id="419" r:id="rId7"/>
    <p:sldId id="429" r:id="rId8"/>
    <p:sldId id="430" r:id="rId9"/>
    <p:sldId id="431" r:id="rId10"/>
    <p:sldId id="432" r:id="rId11"/>
    <p:sldId id="424" r:id="rId12"/>
    <p:sldId id="394" r:id="rId13"/>
  </p:sldIdLst>
  <p:sldSz cx="12192000" cy="6858000"/>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extLst>
    <p:ext uri="{EFAFB233-063F-42B5-8137-9DF3F51BA10A}">
      <p15:sldGuideLst xmlns:p15="http://schemas.microsoft.com/office/powerpoint/2012/main">
        <p15:guide id="1" orient="horz" pos="2211">
          <p15:clr>
            <a:srgbClr val="A4A3A4"/>
          </p15:clr>
        </p15:guide>
        <p15:guide id="2" pos="37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4" autoAdjust="0"/>
  </p:normalViewPr>
  <p:slideViewPr>
    <p:cSldViewPr snapToGrid="0" snapToObjects="1" showGuides="1">
      <p:cViewPr varScale="1">
        <p:scale>
          <a:sx n="110" d="100"/>
          <a:sy n="110" d="100"/>
        </p:scale>
        <p:origin x="594" y="108"/>
      </p:cViewPr>
      <p:guideLst>
        <p:guide orient="horz" pos="2211"/>
        <p:guide pos="3756"/>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p>
            <a:pPr lvl="0" indent="0"/>
            <a:endParaRPr lang="en-US" altLang="en-US" sz="120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p>
            <a:pPr lvl="0" indent="0" algn="r"/>
            <a:fld id="{BB962C8B-B14F-4D97-AF65-F5344CB8AC3E}" type="datetime1">
              <a:rPr lang="en-US" altLang="en-US" sz="1200"/>
              <a:t>6/20/2021</a:t>
            </a:fld>
            <a:endParaRPr lang="en-US" altLang="en-US" sz="1200"/>
          </a:p>
        </p:txBody>
      </p:sp>
      <p:sp>
        <p:nvSpPr>
          <p:cNvPr id="2052"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Notes Placeholder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en-US" altLang="en-US"/>
              <a:t>Click to edit Master text styles</a:t>
            </a:r>
          </a:p>
          <a:p>
            <a:pPr lvl="1" indent="0"/>
            <a:r>
              <a:rPr lang="en-US" altLang="en-US"/>
              <a:t>Second level</a:t>
            </a:r>
          </a:p>
          <a:p>
            <a:pPr lvl="2" indent="0"/>
            <a:r>
              <a:rPr lang="en-US" altLang="en-US"/>
              <a:t>Third level</a:t>
            </a:r>
          </a:p>
          <a:p>
            <a:pPr lvl="3" indent="0"/>
            <a:r>
              <a:rPr lang="en-US" altLang="en-US"/>
              <a:t>Fourth level</a:t>
            </a:r>
          </a:p>
          <a:p>
            <a:pPr lvl="4" indent="0"/>
            <a:r>
              <a:rPr lang="en-US" altLang="en-US"/>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indent="0"/>
            <a:endParaRPr lang="en-US" altLang="en-US" sz="1200"/>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indent="0" algn="r"/>
            <a:fld id="{9A0DB2DC-4C9A-4742-B13C-FB6460FD350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3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409045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5</a:t>
            </a:fld>
            <a:endParaRPr lang="en-US"/>
          </a:p>
        </p:txBody>
      </p:sp>
    </p:spTree>
    <p:extLst>
      <p:ext uri="{BB962C8B-B14F-4D97-AF65-F5344CB8AC3E}">
        <p14:creationId xmlns:p14="http://schemas.microsoft.com/office/powerpoint/2010/main" val="145826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11</a:t>
            </a:fld>
            <a:endParaRPr lang="en-US"/>
          </a:p>
        </p:txBody>
      </p:sp>
    </p:spTree>
    <p:extLst>
      <p:ext uri="{BB962C8B-B14F-4D97-AF65-F5344CB8AC3E}">
        <p14:creationId xmlns:p14="http://schemas.microsoft.com/office/powerpoint/2010/main" val="308747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185373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pPr fontAlgn="auto"/>
            <a:r>
              <a:rPr lang="en-US" strike="noStrike"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auto"/>
            <a:r>
              <a:rPr lang="en-US" strike="noStrike" noProof="1"/>
              <a:t>Click to edit Master title style</a:t>
            </a:r>
          </a:p>
        </p:txBody>
      </p:sp>
      <p:sp>
        <p:nvSpPr>
          <p:cNvPr id="3" name="Vertical Text Placeholder 2"/>
          <p:cNvSpPr>
            <a:spLocks noGrp="1"/>
          </p:cNvSpPr>
          <p:nvPr>
            <p:ph type="body" orient="vert" idx="1"/>
          </p:nvPr>
        </p:nvSpPr>
        <p:spPr>
          <a:xfrm>
            <a:off x="609600" y="274638"/>
            <a:ext cx="8070574"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Table Placeholder 2"/>
          <p:cNvSpPr>
            <a:spLocks noGrp="1"/>
          </p:cNvSpPr>
          <p:nvPr>
            <p:ph type="tbl" idx="1"/>
          </p:nvPr>
        </p:nvSpPr>
        <p:spPr/>
        <p:txBody>
          <a:bodyPr/>
          <a:lstStyle/>
          <a:p>
            <a:pPr fontAlgn="base"/>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Text Placeholder 2"/>
          <p:cNvSpPr>
            <a:spLocks noGrp="1"/>
          </p:cNvSpPr>
          <p:nvPr>
            <p:ph type="body" sz="half" idx="1"/>
          </p:nvPr>
        </p:nvSpPr>
        <p:spPr>
          <a:xfrm>
            <a:off x="838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pPr fontAlgn="auto"/>
            <a:r>
              <a:rPr lang="en-US" strike="noStrike"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205728" y="1600200"/>
            <a:ext cx="5376672"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lvl="0"/>
            <a:endParaRPr lang="en-US" altLang="en-US">
              <a:sym typeface="Georgia" panose="02040502050405020303" pitchFamily="2" charset="0"/>
            </a:endParaRPr>
          </a:p>
        </p:txBody>
      </p:sp>
      <p:sp>
        <p:nvSpPr>
          <p:cNvPr id="8" name="Footer Placeholder 7"/>
          <p:cNvSpPr>
            <a:spLocks noGrp="1"/>
          </p:cNvSpPr>
          <p:nvPr>
            <p:ph type="ftr" sz="quarter" idx="11"/>
          </p:nvPr>
        </p:nvSpPr>
        <p:spPr/>
        <p:txBody>
          <a:bodyPr/>
          <a:lstStyle/>
          <a:p>
            <a:pPr lvl="0"/>
            <a:endParaRPr lang="en-US" altLang="en-US">
              <a:sym typeface="Georgia" panose="02040502050405020303" pitchFamily="2" charset="0"/>
            </a:endParaRPr>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Date Placeholder 2"/>
          <p:cNvSpPr>
            <a:spLocks noGrp="1"/>
          </p:cNvSpPr>
          <p:nvPr>
            <p:ph type="dt" sz="half" idx="10"/>
          </p:nvPr>
        </p:nvSpPr>
        <p:spPr/>
        <p:txBody>
          <a:bodyPr/>
          <a:lstStyle/>
          <a:p>
            <a:pPr lvl="0"/>
            <a:endParaRPr lang="en-US" altLang="en-US">
              <a:sym typeface="Georgia" panose="02040502050405020303" pitchFamily="2" charset="0"/>
            </a:endParaRPr>
          </a:p>
        </p:txBody>
      </p:sp>
      <p:sp>
        <p:nvSpPr>
          <p:cNvPr id="4" name="Footer Placeholder 3"/>
          <p:cNvSpPr>
            <a:spLocks noGrp="1"/>
          </p:cNvSpPr>
          <p:nvPr>
            <p:ph type="ftr" sz="quarter" idx="11"/>
          </p:nvPr>
        </p:nvSpPr>
        <p:spPr/>
        <p:txBody>
          <a:bodyPr/>
          <a:lstStyle/>
          <a:p>
            <a:pPr lvl="0"/>
            <a:endParaRPr lang="en-US" altLang="en-US">
              <a:sym typeface="Georgia" panose="02040502050405020303" pitchFamily="2" charset="0"/>
            </a:endParaRPr>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ltLang="en-US">
              <a:sym typeface="Georgia" panose="02040502050405020303" pitchFamily="2" charset="0"/>
            </a:endParaRPr>
          </a:p>
        </p:txBody>
      </p:sp>
      <p:sp>
        <p:nvSpPr>
          <p:cNvPr id="3" name="Footer Placeholder 2"/>
          <p:cNvSpPr>
            <a:spLocks noGrp="1"/>
          </p:cNvSpPr>
          <p:nvPr>
            <p:ph type="ftr" sz="quarter" idx="11"/>
          </p:nvPr>
        </p:nvSpPr>
        <p:spPr/>
        <p:txBody>
          <a:bodyPr/>
          <a:lstStyle/>
          <a:p>
            <a:pPr lvl="0"/>
            <a:endParaRPr lang="en-US" altLang="en-US">
              <a:sym typeface="Georgia" panose="02040502050405020303" pitchFamily="2" charset="0"/>
            </a:endParaRPr>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EP BG8.jpg"/>
          <p:cNvPicPr>
            <a:picLocks noChangeAspect="1"/>
          </p:cNvPicPr>
          <p:nvPr/>
        </p:nvPicPr>
        <p:blipFill>
          <a:blip r:embed="rId15"/>
          <a:stretch>
            <a:fillRect/>
          </a:stretch>
        </p:blipFill>
        <p:spPr>
          <a:xfrm>
            <a:off x="334963" y="188913"/>
            <a:ext cx="11522075" cy="6480175"/>
          </a:xfrm>
          <a:prstGeom prst="rect">
            <a:avLst/>
          </a:prstGeom>
          <a:noFill/>
          <a:ln w="9525">
            <a:noFill/>
          </a:ln>
        </p:spPr>
      </p:pic>
      <p:sp>
        <p:nvSpPr>
          <p:cNvPr id="1027" name="Rectangle 2"/>
          <p:cNvSpPr>
            <a:spLocks noGrp="1"/>
          </p:cNvSpPr>
          <p:nvPr>
            <p:ph type="title"/>
          </p:nvPr>
        </p:nvSpPr>
        <p:spPr>
          <a:xfrm>
            <a:off x="609600" y="274638"/>
            <a:ext cx="10972800" cy="1143000"/>
          </a:xfrm>
          <a:prstGeom prst="rect">
            <a:avLst/>
          </a:prstGeom>
          <a:noFill/>
          <a:ln w="9525">
            <a:noFill/>
          </a:ln>
        </p:spPr>
        <p:txBody>
          <a:bodyPr wrap="square" anchor="ctr"/>
          <a:lstStyle/>
          <a:p>
            <a:pPr lvl="0" indent="0"/>
            <a:r>
              <a:rPr lang="en-US" altLang="en-US"/>
              <a:t>Click to edit Master title style</a:t>
            </a:r>
          </a:p>
        </p:txBody>
      </p:sp>
      <p:sp>
        <p:nvSpPr>
          <p:cNvPr id="1028" name="Rectangle 3"/>
          <p:cNvSpPr>
            <a:spLocks noGrp="1"/>
          </p:cNvSpPr>
          <p:nvPr>
            <p:ph type="body"/>
          </p:nvPr>
        </p:nvSpPr>
        <p:spPr>
          <a:xfrm>
            <a:off x="609600" y="1600200"/>
            <a:ext cx="10972800" cy="4525963"/>
          </a:xfrm>
          <a:prstGeom prst="rect">
            <a:avLst/>
          </a:prstGeom>
          <a:noFill/>
          <a:ln w="9525">
            <a:noFill/>
          </a:ln>
        </p:spPr>
        <p:txBody>
          <a:bodyPr wrap="square" anchor="t"/>
          <a:lstStyle/>
          <a:p>
            <a:pPr lvl="0" indent="-342900"/>
            <a:r>
              <a:rPr lang="en-US" altLang="en-US"/>
              <a:t>Click to edit Master text styles</a:t>
            </a:r>
          </a:p>
        </p:txBody>
      </p:sp>
      <p:sp>
        <p:nvSpPr>
          <p:cNvPr id="1029" name="Rectangle 4"/>
          <p:cNvSpPr>
            <a:spLocks noGrp="1"/>
          </p:cNvSpPr>
          <p:nvPr>
            <p:ph type="dt" sz="half" idx="2"/>
          </p:nvPr>
        </p:nvSpPr>
        <p:spPr>
          <a:xfrm>
            <a:off x="609600" y="6245225"/>
            <a:ext cx="2844800" cy="476250"/>
          </a:xfrm>
          <a:prstGeom prst="rect">
            <a:avLst/>
          </a:prstGeom>
          <a:noFill/>
          <a:ln w="9525">
            <a:noFill/>
          </a:ln>
        </p:spPr>
        <p:txBody>
          <a:bodyPr lIns="90170" tIns="46990" rIns="90170" bIns="46990"/>
          <a:lstStyle>
            <a:lvl1pPr indent="0">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0" name="Rectangle 5"/>
          <p:cNvSpPr>
            <a:spLocks noGrp="1"/>
          </p:cNvSpPr>
          <p:nvPr>
            <p:ph type="ftr" sz="quarter" idx="3"/>
          </p:nvPr>
        </p:nvSpPr>
        <p:spPr>
          <a:xfrm>
            <a:off x="4165600" y="6245225"/>
            <a:ext cx="3860800" cy="476250"/>
          </a:xfrm>
          <a:prstGeom prst="rect">
            <a:avLst/>
          </a:prstGeom>
          <a:noFill/>
          <a:ln w="9525">
            <a:noFill/>
          </a:ln>
        </p:spPr>
        <p:txBody>
          <a:bodyPr vert="horz" wrap="square" anchor="t"/>
          <a:lstStyle>
            <a:lvl1pPr indent="0" algn="ctr">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1" name="Rectangle 6"/>
          <p:cNvSpPr>
            <a:spLocks noGrp="1"/>
          </p:cNvSpPr>
          <p:nvPr>
            <p:ph type="sldNum" sz="quarter" idx="4"/>
          </p:nvPr>
        </p:nvSpPr>
        <p:spPr>
          <a:xfrm>
            <a:off x="8737600" y="6245225"/>
            <a:ext cx="2844800" cy="476250"/>
          </a:xfrm>
          <a:prstGeom prst="rect">
            <a:avLst/>
          </a:prstGeom>
          <a:noFill/>
          <a:ln w="9525">
            <a:noFill/>
          </a:ln>
        </p:spPr>
        <p:txBody>
          <a:bodyPr vert="horz" wrap="square" anchor="t"/>
          <a:lstStyle>
            <a:lvl1pPr algn="r">
              <a:defRPr sz="1400">
                <a:latin typeface="Georgia" panose="02040502050405020303" pitchFamily="2" charset="0"/>
              </a:defRPr>
            </a:lvl1p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2473BC-3850-4298-A0C8-B97C289328B9}"/>
              </a:ext>
            </a:extLst>
          </p:cNvPr>
          <p:cNvPicPr>
            <a:picLocks noChangeAspect="1"/>
          </p:cNvPicPr>
          <p:nvPr/>
        </p:nvPicPr>
        <p:blipFill>
          <a:blip r:embed="rId3"/>
          <a:stretch>
            <a:fillRect/>
          </a:stretch>
        </p:blipFill>
        <p:spPr>
          <a:xfrm>
            <a:off x="1630394" y="913683"/>
            <a:ext cx="8931211" cy="4675399"/>
          </a:xfrm>
          <a:prstGeom prst="rect">
            <a:avLst/>
          </a:prstGeom>
        </p:spPr>
      </p:pic>
    </p:spTree>
    <p:extLst>
      <p:ext uri="{BB962C8B-B14F-4D97-AF65-F5344CB8AC3E}">
        <p14:creationId xmlns:p14="http://schemas.microsoft.com/office/powerpoint/2010/main" val="52403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1E35-93E2-42C0-8EE2-D2585812C2BA}"/>
              </a:ext>
            </a:extLst>
          </p:cNvPr>
          <p:cNvSpPr>
            <a:spLocks noGrp="1"/>
          </p:cNvSpPr>
          <p:nvPr>
            <p:ph type="title"/>
          </p:nvPr>
        </p:nvSpPr>
        <p:spPr>
          <a:xfrm>
            <a:off x="195354" y="716280"/>
            <a:ext cx="6876006" cy="1077686"/>
          </a:xfrm>
        </p:spPr>
        <p:txBody>
          <a:bodyPr/>
          <a:lstStyle/>
          <a:p>
            <a:r>
              <a:rPr lang="en-SG" sz="2800" b="1" dirty="0">
                <a:latin typeface="+mn-lt"/>
                <a:ea typeface="SimSun" panose="02010600030101010101" pitchFamily="2" charset="-122"/>
                <a:cs typeface="Times New Roman" panose="02020603050405020304" pitchFamily="18" charset="0"/>
              </a:rPr>
              <a:t>Day Five (Spending)</a:t>
            </a:r>
            <a:br>
              <a:rPr lang="en-SG" sz="2800" b="1" dirty="0">
                <a:latin typeface="+mn-lt"/>
                <a:ea typeface="SimSun" panose="02010600030101010101" pitchFamily="2" charset="-122"/>
                <a:cs typeface="Times New Roman" panose="02020603050405020304" pitchFamily="18" charset="0"/>
              </a:rPr>
            </a:br>
            <a:br>
              <a:rPr lang="en-SG" sz="2800" b="1" dirty="0">
                <a:latin typeface="+mn-lt"/>
                <a:ea typeface="SimSun" panose="02010600030101010101" pitchFamily="2" charset="-122"/>
                <a:cs typeface="Times New Roman" panose="02020603050405020304" pitchFamily="18" charset="0"/>
              </a:rPr>
            </a:br>
            <a:br>
              <a:rPr lang="en-SG" sz="2800" dirty="0">
                <a:latin typeface="+mn-lt"/>
              </a:rPr>
            </a:br>
            <a:endParaRPr lang="en-SG" sz="2800" dirty="0">
              <a:latin typeface="+mn-lt"/>
            </a:endParaRPr>
          </a:p>
        </p:txBody>
      </p:sp>
      <p:sp>
        <p:nvSpPr>
          <p:cNvPr id="4" name="Text Placeholder 3">
            <a:extLst>
              <a:ext uri="{FF2B5EF4-FFF2-40B4-BE49-F238E27FC236}">
                <a16:creationId xmlns:a16="http://schemas.microsoft.com/office/drawing/2014/main" id="{B35C7BD8-8EC7-4819-9D26-A549D6EE2FE8}"/>
              </a:ext>
            </a:extLst>
          </p:cNvPr>
          <p:cNvSpPr>
            <a:spLocks noGrp="1"/>
          </p:cNvSpPr>
          <p:nvPr>
            <p:ph type="body" sz="half" idx="2"/>
          </p:nvPr>
        </p:nvSpPr>
        <p:spPr>
          <a:xfrm>
            <a:off x="254336" y="547374"/>
            <a:ext cx="6474617" cy="5344885"/>
          </a:xfrm>
        </p:spPr>
        <p:txBody>
          <a:bodyPr/>
          <a:lstStyle/>
          <a:p>
            <a:r>
              <a:rPr lang="en-SG" sz="1600" b="1" dirty="0">
                <a:effectLst/>
                <a:latin typeface="Calibri" panose="020F0502020204030204" pitchFamily="34" charset="0"/>
                <a:ea typeface="SimSun" panose="02010600030101010101" pitchFamily="2" charset="-122"/>
                <a:cs typeface="Times New Roman" panose="02020603050405020304" pitchFamily="18" charset="0"/>
              </a:rPr>
              <a:t>Read CCC 1446</a:t>
            </a:r>
          </a:p>
          <a:p>
            <a:endParaRPr lang="en-SG" sz="1600" i="1" dirty="0">
              <a:effectLst/>
              <a:latin typeface="Calibri" panose="020F0502020204030204" pitchFamily="34" charset="0"/>
              <a:ea typeface="SimSun" panose="02010600030101010101" pitchFamily="2" charset="-122"/>
              <a:cs typeface="Times New Roman" panose="02020603050405020304" pitchFamily="18" charset="0"/>
            </a:endParaRPr>
          </a:p>
          <a:p>
            <a:r>
              <a:rPr lang="en-SG" sz="1800" i="1" dirty="0">
                <a:effectLst/>
                <a:latin typeface="Calibri" panose="020F0502020204030204" pitchFamily="34" charset="0"/>
                <a:ea typeface="SimSun" panose="02010600030101010101" pitchFamily="2" charset="-122"/>
                <a:cs typeface="Times New Roman" panose="02020603050405020304" pitchFamily="18" charset="0"/>
              </a:rPr>
              <a:t>“Anytime we sin, we harm our relationship with God and need to restore it. As Catholics, we have the opportunity to “convert and recover the Grace of justification through the Sacrament of Penance.”</a:t>
            </a:r>
          </a:p>
          <a:p>
            <a:endParaRPr lang="en-SG" sz="1800" i="1" dirty="0">
              <a:effectLst/>
              <a:latin typeface="Calibri" panose="020F0502020204030204" pitchFamily="34" charset="0"/>
              <a:ea typeface="SimSun" panose="02010600030101010101" pitchFamily="2" charset="-122"/>
              <a:cs typeface="Times New Roman" panose="02020603050405020304" pitchFamily="18" charset="0"/>
            </a:endParaRPr>
          </a:p>
          <a:p>
            <a:r>
              <a:rPr lang="en-US" sz="1800" b="1" dirty="0">
                <a:solidFill>
                  <a:srgbClr val="0066CC"/>
                </a:solidFill>
                <a:effectLst/>
                <a:latin typeface="Calibri" panose="020F0502020204030204" pitchFamily="34" charset="0"/>
                <a:ea typeface="SimSun" panose="02010600030101010101" pitchFamily="2" charset="-122"/>
                <a:cs typeface="Times New Roman" panose="02020603050405020304" pitchFamily="18" charset="0"/>
              </a:rPr>
              <a:t>Are there any spending habits or lifestyle that you would like to change?</a:t>
            </a:r>
            <a:endParaRPr lang="en-SG" sz="1800" b="1" dirty="0">
              <a:solidFill>
                <a:srgbClr val="0066CC"/>
              </a:solidFill>
              <a:effectLst/>
              <a:latin typeface="Calibri" panose="020F0502020204030204" pitchFamily="34" charset="0"/>
              <a:ea typeface="SimSun" panose="02010600030101010101" pitchFamily="2" charset="-122"/>
              <a:cs typeface="Times New Roman" panose="02020603050405020304" pitchFamily="18" charset="0"/>
            </a:endParaRPr>
          </a:p>
          <a:p>
            <a:endParaRPr lang="en-SG" dirty="0"/>
          </a:p>
        </p:txBody>
      </p:sp>
      <p:pic>
        <p:nvPicPr>
          <p:cNvPr id="3074" name="Picture 2" descr="Catechism of the Catholic Church by Pope John Paul II">
            <a:extLst>
              <a:ext uri="{FF2B5EF4-FFF2-40B4-BE49-F238E27FC236}">
                <a16:creationId xmlns:a16="http://schemas.microsoft.com/office/drawing/2014/main" id="{3EBC7030-5D9D-436E-A3AA-90945F582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935" y="114478"/>
            <a:ext cx="3601390" cy="592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62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156754" y="314228"/>
            <a:ext cx="10929715"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Day 6 - Once and for all Decision</a:t>
            </a: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495931" y="1341220"/>
            <a:ext cx="11438789" cy="488513"/>
          </a:xfrm>
        </p:spPr>
        <p:txBody>
          <a:bodyPr>
            <a:noAutofit/>
          </a:bodyPr>
          <a:lstStyle/>
          <a:p>
            <a:pPr marL="0" indent="0">
              <a:buNone/>
            </a:pPr>
            <a:r>
              <a:rPr lang="en-SG" sz="3600" b="1" dirty="0">
                <a:effectLst/>
                <a:latin typeface="Calibri" panose="020F0502020204030204" pitchFamily="34" charset="0"/>
                <a:ea typeface="SimSun" panose="02010600030101010101" pitchFamily="2" charset="-122"/>
                <a:cs typeface="Times New Roman" panose="02020603050405020304" pitchFamily="18" charset="0"/>
              </a:rPr>
              <a:t>What was the “once and for all decision” you and your spouse identified this week, and why did you choose it?</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36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2400" b="1" dirty="0"/>
          </a:p>
        </p:txBody>
      </p:sp>
      <p:pic>
        <p:nvPicPr>
          <p:cNvPr id="4" name="Picture 3">
            <a:extLst>
              <a:ext uri="{FF2B5EF4-FFF2-40B4-BE49-F238E27FC236}">
                <a16:creationId xmlns:a16="http://schemas.microsoft.com/office/drawing/2014/main" id="{F6925F30-DD41-45AF-BD86-9F3726212F42}"/>
              </a:ext>
            </a:extLst>
          </p:cNvPr>
          <p:cNvPicPr>
            <a:picLocks noChangeAspect="1"/>
          </p:cNvPicPr>
          <p:nvPr/>
        </p:nvPicPr>
        <p:blipFill>
          <a:blip r:embed="rId3"/>
          <a:stretch>
            <a:fillRect/>
          </a:stretch>
        </p:blipFill>
        <p:spPr>
          <a:xfrm>
            <a:off x="2533762" y="2776154"/>
            <a:ext cx="6793119" cy="2942889"/>
          </a:xfrm>
          <a:prstGeom prst="rect">
            <a:avLst/>
          </a:prstGeom>
        </p:spPr>
      </p:pic>
    </p:spTree>
    <p:extLst>
      <p:ext uri="{BB962C8B-B14F-4D97-AF65-F5344CB8AC3E}">
        <p14:creationId xmlns:p14="http://schemas.microsoft.com/office/powerpoint/2010/main" val="302206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EED4AB89-18D8-4D6E-87DE-27335824EC4C}"/>
              </a:ext>
            </a:extLst>
          </p:cNvPr>
          <p:cNvSpPr>
            <a:spLocks noGrp="1"/>
          </p:cNvSpPr>
          <p:nvPr>
            <p:ph type="title"/>
          </p:nvPr>
        </p:nvSpPr>
        <p:spPr>
          <a:xfrm>
            <a:off x="6585882" y="4267832"/>
            <a:ext cx="4805996" cy="1401448"/>
          </a:xfrm>
        </p:spPr>
        <p:txBody>
          <a:bodyPr vert="horz" lIns="91440" tIns="45720" rIns="91440" bIns="45720" rtlCol="0" anchor="t">
            <a:normAutofit/>
          </a:bodyPr>
          <a:lstStyle/>
          <a:p>
            <a:pPr rtl="0" eaLnBrk="1" hangingPunct="1">
              <a:lnSpc>
                <a:spcPct val="90000"/>
              </a:lnSpc>
            </a:pPr>
            <a:r>
              <a:rPr lang="en-US" sz="4400" dirty="0">
                <a:solidFill>
                  <a:srgbClr val="000000"/>
                </a:solidFill>
              </a:rPr>
              <a:t>Closing Prayer</a:t>
            </a: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Placeholder 9">
            <a:extLst>
              <a:ext uri="{FF2B5EF4-FFF2-40B4-BE49-F238E27FC236}">
                <a16:creationId xmlns:a16="http://schemas.microsoft.com/office/drawing/2014/main" id="{9E2C2C0A-C19D-4562-9695-E509E6EC32A9}"/>
              </a:ext>
            </a:extLst>
          </p:cNvPr>
          <p:cNvPicPr>
            <a:picLocks noGrp="1" noChangeAspect="1"/>
          </p:cNvPicPr>
          <p:nvPr>
            <p:ph type="pic" idx="1"/>
          </p:nvPr>
        </p:nvPicPr>
        <p:blipFill rotWithShape="1">
          <a:blip r:embed="rId4">
            <a:alphaModFix/>
          </a:blip>
          <a:srcRect l="6905" r="6628"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548491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itle 3073"/>
          <p:cNvSpPr>
            <a:spLocks noGrp="1"/>
          </p:cNvSpPr>
          <p:nvPr>
            <p:ph type="title"/>
          </p:nvPr>
        </p:nvSpPr>
        <p:spPr>
          <a:xfrm>
            <a:off x="841248" y="2103120"/>
            <a:ext cx="7388352" cy="2651760"/>
          </a:xfrm>
        </p:spPr>
        <p:txBody>
          <a:bodyPr vert="horz" lIns="91440" tIns="45720" rIns="91440" bIns="45720" rtlCol="0" anchor="ctr">
            <a:normAutofit/>
          </a:bodyPr>
          <a:lstStyle/>
          <a:p>
            <a:pPr rtl="0" eaLnBrk="1" hangingPunct="1">
              <a:lnSpc>
                <a:spcPct val="90000"/>
              </a:lnSpc>
            </a:pPr>
            <a:r>
              <a:rPr lang="en-US" altLang="en-US" sz="6000" kern="1200" dirty="0">
                <a:solidFill>
                  <a:schemeClr val="tx1"/>
                </a:solidFill>
                <a:latin typeface="+mj-lt"/>
                <a:ea typeface="+mj-ea"/>
                <a:cs typeface="+mj-cs"/>
              </a:rPr>
              <a:t>OPENING PRAYER</a:t>
            </a:r>
          </a:p>
        </p:txBody>
      </p:sp>
      <p:sp>
        <p:nvSpPr>
          <p:cNvPr id="3" name="Text Placeholder 2">
            <a:extLst>
              <a:ext uri="{FF2B5EF4-FFF2-40B4-BE49-F238E27FC236}">
                <a16:creationId xmlns:a16="http://schemas.microsoft.com/office/drawing/2014/main" id="{A6AA576E-2D8E-43F9-BA90-D9E398DD6FD2}"/>
              </a:ext>
            </a:extLst>
          </p:cNvPr>
          <p:cNvSpPr>
            <a:spLocks noGrp="1"/>
          </p:cNvSpPr>
          <p:nvPr>
            <p:ph type="body" idx="1"/>
          </p:nvPr>
        </p:nvSpPr>
        <p:spPr>
          <a:xfrm>
            <a:off x="8512934" y="2103120"/>
            <a:ext cx="3255513" cy="2651760"/>
          </a:xfrm>
        </p:spPr>
        <p:txBody>
          <a:bodyPr vert="horz" lIns="91440" tIns="45720" rIns="91440" bIns="45720" rtlCol="0" anchor="ctr">
            <a:normAutofit/>
          </a:bodyPr>
          <a:lstStyle/>
          <a:p>
            <a:pPr defTabSz="914400" rtl="0" eaLnBrk="1" hangingPunct="1">
              <a:lnSpc>
                <a:spcPct val="90000"/>
              </a:lnSpc>
              <a:spcBef>
                <a:spcPts val="1000"/>
              </a:spcBef>
            </a:pPr>
            <a:r>
              <a:rPr lang="en-US" sz="3200" i="1" kern="1200" dirty="0">
                <a:solidFill>
                  <a:schemeClr val="tx1"/>
                </a:solidFill>
                <a:latin typeface="+mn-lt"/>
                <a:ea typeface="+mn-ea"/>
                <a:cs typeface="+mn-cs"/>
              </a:rPr>
              <a:t>Let us pray…..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13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135">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F8C0C49-CDBE-453B-97A5-180C035F5371}"/>
              </a:ext>
            </a:extLst>
          </p:cNvPr>
          <p:cNvSpPr txBox="1">
            <a:spLocks/>
          </p:cNvSpPr>
          <p:nvPr/>
        </p:nvSpPr>
        <p:spPr>
          <a:xfrm>
            <a:off x="3045559" y="825827"/>
            <a:ext cx="5582478" cy="801965"/>
          </a:xfrm>
          <a:prstGeom prst="rect">
            <a:avLst/>
          </a:prstGeom>
          <a:noFill/>
          <a:ln w="9525">
            <a:noFill/>
          </a:ln>
        </p:spPr>
        <p:txBody>
          <a:bodyPr wrap="square" anchor="b"/>
          <a:lstStyle>
            <a:lvl1pPr marL="0" lvl="0" indent="0" algn="ctr" eaLnBrk="0" latinLnBrk="0" hangingPunct="0">
              <a:lnSpc>
                <a:spcPct val="100000"/>
              </a:lnSpc>
              <a:spcBef>
                <a:spcPct val="0"/>
              </a:spcBef>
              <a:spcAft>
                <a:spcPct val="0"/>
              </a:spcAft>
              <a:buClr>
                <a:srgbClr val="000000"/>
              </a:buClr>
              <a:buNone/>
              <a:defRPr sz="4500" kern="1200">
                <a:solidFill>
                  <a:schemeClr val="tx1"/>
                </a:solidFill>
                <a:latin typeface="+mj-lt"/>
                <a:ea typeface="+mj-ea"/>
                <a:cs typeface="+mj-cs"/>
                <a:sym typeface="Arial" panose="020B0604020202020204" pitchFamily="34" charset="0"/>
              </a:defRPr>
            </a:lvl1pPr>
          </a:lstStyle>
          <a:p>
            <a:pPr fontAlgn="auto">
              <a:buFontTx/>
            </a:pPr>
            <a:r>
              <a:rPr lang="en-US" b="1" dirty="0"/>
              <a:t>Week 4</a:t>
            </a:r>
          </a:p>
        </p:txBody>
      </p:sp>
      <p:pic>
        <p:nvPicPr>
          <p:cNvPr id="1026" name="Picture 2" descr="Why China debt trap diplomacy talk is farcical - Business Daily">
            <a:extLst>
              <a:ext uri="{FF2B5EF4-FFF2-40B4-BE49-F238E27FC236}">
                <a16:creationId xmlns:a16="http://schemas.microsoft.com/office/drawing/2014/main" id="{D79F503F-8EA8-4E43-BA53-557198C30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143" y="2048858"/>
            <a:ext cx="3919401" cy="2194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9DB68F-D5A6-4B9A-A573-C0BDD22D73EA}"/>
              </a:ext>
            </a:extLst>
          </p:cNvPr>
          <p:cNvSpPr txBox="1">
            <a:spLocks/>
          </p:cNvSpPr>
          <p:nvPr/>
        </p:nvSpPr>
        <p:spPr>
          <a:xfrm>
            <a:off x="69209" y="-8348"/>
            <a:ext cx="10833922" cy="769776"/>
          </a:xfrm>
          <a:prstGeom prst="rect">
            <a:avLst/>
          </a:prstGeom>
          <a:noFill/>
          <a:ln w="9525">
            <a:noFill/>
          </a:ln>
        </p:spPr>
        <p:txBody>
          <a:bodyPr wrap="square" anchor="ctr"/>
          <a:lst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a:lstStyle>
          <a:p>
            <a:pPr fontAlgn="auto">
              <a:lnSpc>
                <a:spcPct val="133000"/>
              </a:lnSpc>
              <a:spcBef>
                <a:spcPts val="1200"/>
              </a:spcBef>
              <a:spcAft>
                <a:spcPts val="320"/>
              </a:spcAft>
              <a:buFontTx/>
            </a:pPr>
            <a:r>
              <a:rPr lang="en-SG" sz="2800" b="1" dirty="0">
                <a:latin typeface="+mn-lt"/>
                <a:ea typeface="SimSun" panose="02010600030101010101" pitchFamily="2" charset="-122"/>
                <a:cs typeface="Times New Roman" panose="02020603050405020304" pitchFamily="18" charset="0"/>
              </a:rPr>
              <a:t>Day One (One Another &amp; Real Love)</a:t>
            </a:r>
          </a:p>
        </p:txBody>
      </p:sp>
      <p:sp>
        <p:nvSpPr>
          <p:cNvPr id="10" name="Content Placeholder 2">
            <a:extLst>
              <a:ext uri="{FF2B5EF4-FFF2-40B4-BE49-F238E27FC236}">
                <a16:creationId xmlns:a16="http://schemas.microsoft.com/office/drawing/2014/main" id="{DF3136CB-BFEE-4835-A177-65EB0F75C723}"/>
              </a:ext>
            </a:extLst>
          </p:cNvPr>
          <p:cNvSpPr>
            <a:spLocks noGrp="1"/>
          </p:cNvSpPr>
          <p:nvPr>
            <p:ph idx="1"/>
          </p:nvPr>
        </p:nvSpPr>
        <p:spPr>
          <a:xfrm>
            <a:off x="173712" y="904858"/>
            <a:ext cx="11438789" cy="2056058"/>
          </a:xfrm>
        </p:spPr>
        <p:txBody>
          <a:bodyPr>
            <a:noAutofit/>
          </a:bodyPr>
          <a:lstStyle/>
          <a:p>
            <a:pPr marL="0" indent="0">
              <a:buNone/>
            </a:pPr>
            <a:r>
              <a:rPr lang="en-SG" sz="2000" dirty="0">
                <a:effectLst/>
                <a:ea typeface="SimSun" panose="02010600030101010101" pitchFamily="2" charset="-122"/>
                <a:cs typeface="Times New Roman" panose="02020603050405020304" pitchFamily="18" charset="0"/>
              </a:rPr>
              <a:t>Homework: List Your Debts on pages 92-93</a:t>
            </a:r>
          </a:p>
          <a:p>
            <a:pPr marL="0" lvl="0" indent="0">
              <a:buNone/>
            </a:pPr>
            <a:endParaRPr lang="en-SG" sz="2000" b="1" dirty="0">
              <a:effectLst/>
              <a:ea typeface="SimSun" panose="02010600030101010101" pitchFamily="2" charset="-122"/>
              <a:cs typeface="Times New Roman" panose="02020603050405020304" pitchFamily="18" charset="0"/>
            </a:endParaRPr>
          </a:p>
          <a:p>
            <a:pPr marL="342900" lvl="0" indent="-342900">
              <a:buFont typeface="+mj-lt"/>
              <a:buAutoNum type="arabicPeriod"/>
            </a:pPr>
            <a:r>
              <a:rPr lang="en-SG" sz="2000" b="1" dirty="0">
                <a:effectLst/>
                <a:ea typeface="SimSun" panose="02010600030101010101" pitchFamily="2" charset="-122"/>
                <a:cs typeface="Times New Roman" panose="02020603050405020304" pitchFamily="18" charset="0"/>
              </a:rPr>
              <a:t>As a couple, what did you learn from completing this together</a:t>
            </a:r>
            <a:r>
              <a:rPr lang="en-US" sz="2000" b="1" dirty="0">
                <a:effectLst/>
                <a:ea typeface="SimSun" panose="02010600030101010101" pitchFamily="2" charset="-122"/>
                <a:cs typeface="Times New Roman" panose="02020603050405020304" pitchFamily="18" charset="0"/>
              </a:rPr>
              <a:t> </a:t>
            </a:r>
            <a:r>
              <a:rPr lang="en-SG" sz="2000" b="1" dirty="0">
                <a:effectLst/>
                <a:ea typeface="SimSun" panose="02010600030101010101" pitchFamily="2" charset="-122"/>
                <a:cs typeface="Times New Roman" panose="02020603050405020304" pitchFamily="18" charset="0"/>
              </a:rPr>
              <a:t>? How will this influence how you spend money? Do you have any questions about the List of Debts?</a:t>
            </a:r>
          </a:p>
          <a:p>
            <a:pPr marL="0" lvl="0" indent="0">
              <a:buNone/>
            </a:pPr>
            <a:r>
              <a:rPr lang="en-US" sz="2000" b="1" dirty="0">
                <a:effectLst/>
                <a:ea typeface="SimSun" panose="02010600030101010101" pitchFamily="2" charset="-122"/>
                <a:cs typeface="Times New Roman" panose="02020603050405020304" pitchFamily="18" charset="0"/>
              </a:rPr>
              <a:t> </a:t>
            </a:r>
          </a:p>
          <a:p>
            <a:pPr marL="0" lv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pic>
        <p:nvPicPr>
          <p:cNvPr id="2" name="Picture 1">
            <a:extLst>
              <a:ext uri="{FF2B5EF4-FFF2-40B4-BE49-F238E27FC236}">
                <a16:creationId xmlns:a16="http://schemas.microsoft.com/office/drawing/2014/main" id="{16D77B7A-3053-4547-BA3B-8C0EE82C509B}"/>
              </a:ext>
            </a:extLst>
          </p:cNvPr>
          <p:cNvPicPr>
            <a:picLocks noChangeAspect="1"/>
          </p:cNvPicPr>
          <p:nvPr/>
        </p:nvPicPr>
        <p:blipFill>
          <a:blip r:embed="rId2"/>
          <a:stretch>
            <a:fillRect/>
          </a:stretch>
        </p:blipFill>
        <p:spPr>
          <a:xfrm>
            <a:off x="3358107" y="2972166"/>
            <a:ext cx="4479608" cy="2980976"/>
          </a:xfrm>
          <a:prstGeom prst="rect">
            <a:avLst/>
          </a:prstGeom>
        </p:spPr>
      </p:pic>
    </p:spTree>
    <p:extLst>
      <p:ext uri="{BB962C8B-B14F-4D97-AF65-F5344CB8AC3E}">
        <p14:creationId xmlns:p14="http://schemas.microsoft.com/office/powerpoint/2010/main" val="25894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sz="4000" b="1" dirty="0">
                <a:latin typeface="+mn-lt"/>
                <a:ea typeface="SimSun" panose="02010600030101010101" pitchFamily="2" charset="-122"/>
                <a:cs typeface="Times New Roman" panose="02020603050405020304" pitchFamily="18" charset="0"/>
              </a:rPr>
              <a:t>Day One (One Another &amp; Real Love)</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269507" y="991943"/>
            <a:ext cx="11438789" cy="4874113"/>
          </a:xfrm>
        </p:spPr>
        <p:txBody>
          <a:bodyPr>
            <a:noAutofit/>
          </a:bodyPr>
          <a:lstStyle/>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a:extLst>
              <a:ext uri="{FF2B5EF4-FFF2-40B4-BE49-F238E27FC236}">
                <a16:creationId xmlns:a16="http://schemas.microsoft.com/office/drawing/2014/main" id="{76D0CAA1-492B-45D5-AB3C-23DE47F82585}"/>
              </a:ext>
            </a:extLst>
          </p:cNvPr>
          <p:cNvSpPr txBox="1">
            <a:spLocks/>
          </p:cNvSpPr>
          <p:nvPr/>
        </p:nvSpPr>
        <p:spPr>
          <a:xfrm>
            <a:off x="222275" y="1360715"/>
            <a:ext cx="4610448" cy="3811588"/>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SG" sz="2400" b="1" dirty="0">
                <a:effectLst/>
                <a:latin typeface="Calibri" panose="020F0502020204030204" pitchFamily="34" charset="0"/>
                <a:ea typeface="SimSun" panose="02010600030101010101" pitchFamily="2" charset="-122"/>
                <a:cs typeface="Times New Roman" panose="02020603050405020304" pitchFamily="18" charset="0"/>
              </a:rPr>
              <a:t>Review the “Real Love”</a:t>
            </a:r>
            <a:r>
              <a:rPr lang="en-US" sz="2400" b="1" dirty="0">
                <a:effectLst/>
                <a:latin typeface="Calibri" panose="020F0502020204030204" pitchFamily="34" charset="0"/>
                <a:ea typeface="SimSun" panose="02010600030101010101" pitchFamily="2" charset="-122"/>
                <a:cs typeface="Times New Roman" panose="02020603050405020304" pitchFamily="18" charset="0"/>
              </a:rPr>
              <a:t> </a:t>
            </a:r>
            <a:endParaRPr lang="en-SG" sz="24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r>
              <a:rPr lang="en-SG" sz="2400" b="1" dirty="0">
                <a:solidFill>
                  <a:srgbClr val="0066CC"/>
                </a:solidFill>
                <a:effectLst/>
                <a:latin typeface="Calibri" panose="020F0502020204030204" pitchFamily="34" charset="0"/>
                <a:ea typeface="SimSun" panose="02010600030101010101" pitchFamily="2" charset="-122"/>
                <a:cs typeface="Times New Roman" panose="02020603050405020304" pitchFamily="18" charset="0"/>
              </a:rPr>
              <a:t>Which description of love did you and your spouse choose to practise in your marriage this week?</a:t>
            </a:r>
            <a:r>
              <a:rPr lang="en-US" sz="2400" b="1" dirty="0">
                <a:solidFill>
                  <a:srgbClr val="0066CC"/>
                </a:solidFill>
                <a:effectLst/>
                <a:latin typeface="Calibri" panose="020F0502020204030204" pitchFamily="34" charset="0"/>
                <a:ea typeface="SimSun" panose="02010600030101010101" pitchFamily="2" charset="-122"/>
                <a:cs typeface="Times New Roman" panose="02020603050405020304" pitchFamily="18" charset="0"/>
              </a:rPr>
              <a:t> </a:t>
            </a:r>
            <a:endParaRPr lang="en-SG" sz="2400" b="1" dirty="0">
              <a:solidFill>
                <a:srgbClr val="0066CC"/>
              </a:solidFill>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sp>
        <p:nvSpPr>
          <p:cNvPr id="5" name="Text Placeholder 3">
            <a:extLst>
              <a:ext uri="{FF2B5EF4-FFF2-40B4-BE49-F238E27FC236}">
                <a16:creationId xmlns:a16="http://schemas.microsoft.com/office/drawing/2014/main" id="{46DECA58-44FF-4966-9DBB-26D3538189D2}"/>
              </a:ext>
            </a:extLst>
          </p:cNvPr>
          <p:cNvSpPr txBox="1">
            <a:spLocks/>
          </p:cNvSpPr>
          <p:nvPr/>
        </p:nvSpPr>
        <p:spPr>
          <a:xfrm>
            <a:off x="4832722" y="1273231"/>
            <a:ext cx="6875574" cy="4592825"/>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r>
              <a:rPr lang="en-SG" sz="1800" i="1" dirty="0">
                <a:latin typeface="Calibri" panose="020F0502020204030204" pitchFamily="34" charset="0"/>
                <a:ea typeface="SimSun" panose="02010600030101010101" pitchFamily="2" charset="-122"/>
                <a:cs typeface="Times New Roman" panose="02020603050405020304" pitchFamily="18" charset="0"/>
              </a:rPr>
              <a:t>“Love is patient”</a:t>
            </a:r>
          </a:p>
          <a:p>
            <a:r>
              <a:rPr lang="en-SG" sz="1800" i="1" dirty="0">
                <a:latin typeface="Calibri" panose="020F0502020204030204" pitchFamily="34" charset="0"/>
                <a:ea typeface="SimSun" panose="02010600030101010101" pitchFamily="2" charset="-122"/>
                <a:cs typeface="Times New Roman" panose="02020603050405020304" pitchFamily="18" charset="0"/>
              </a:rPr>
              <a:t>“Love is kind”</a:t>
            </a:r>
          </a:p>
          <a:p>
            <a:r>
              <a:rPr lang="en-SG" sz="1800" i="1" dirty="0">
                <a:latin typeface="Calibri" panose="020F0502020204030204" pitchFamily="34" charset="0"/>
                <a:ea typeface="SimSun" panose="02010600030101010101" pitchFamily="2" charset="-122"/>
                <a:cs typeface="Times New Roman" panose="02020603050405020304" pitchFamily="18" charset="0"/>
              </a:rPr>
              <a:t>“does not envy” [is content]</a:t>
            </a:r>
          </a:p>
          <a:p>
            <a:r>
              <a:rPr lang="en-SG" sz="1800" i="1" dirty="0">
                <a:latin typeface="Calibri" panose="020F0502020204030204" pitchFamily="34" charset="0"/>
                <a:ea typeface="SimSun" panose="02010600030101010101" pitchFamily="2" charset="-122"/>
                <a:cs typeface="Times New Roman" panose="02020603050405020304" pitchFamily="18" charset="0"/>
              </a:rPr>
              <a:t>“does not boast” [encourages]</a:t>
            </a:r>
          </a:p>
          <a:p>
            <a:r>
              <a:rPr lang="en-SG" sz="1800" i="1" dirty="0">
                <a:latin typeface="Calibri" panose="020F0502020204030204" pitchFamily="34" charset="0"/>
                <a:ea typeface="SimSun" panose="02010600030101010101" pitchFamily="2" charset="-122"/>
                <a:cs typeface="Times New Roman" panose="02020603050405020304" pitchFamily="18" charset="0"/>
              </a:rPr>
              <a:t>“is not proud” [is humble]</a:t>
            </a:r>
          </a:p>
          <a:p>
            <a:r>
              <a:rPr lang="en-SG" sz="1800" i="1" dirty="0">
                <a:latin typeface="Calibri" panose="020F0502020204030204" pitchFamily="34" charset="0"/>
                <a:ea typeface="SimSun" panose="02010600030101010101" pitchFamily="2" charset="-122"/>
                <a:cs typeface="Times New Roman" panose="02020603050405020304" pitchFamily="18" charset="0"/>
              </a:rPr>
              <a:t>“is not rude” [</a:t>
            </a:r>
            <a:r>
              <a:rPr lang="en-SG" sz="1800" i="1" dirty="0" err="1">
                <a:latin typeface="Calibri" panose="020F0502020204030204" pitchFamily="34" charset="0"/>
                <a:ea typeface="SimSun" panose="02010600030101010101" pitchFamily="2" charset="-122"/>
                <a:cs typeface="Times New Roman" panose="02020603050405020304" pitchFamily="18" charset="0"/>
              </a:rPr>
              <a:t>honors</a:t>
            </a:r>
            <a:r>
              <a:rPr lang="en-SG" sz="1800" i="1" dirty="0">
                <a:latin typeface="Calibri" panose="020F0502020204030204" pitchFamily="34" charset="0"/>
                <a:ea typeface="SimSun" panose="02010600030101010101" pitchFamily="2" charset="-122"/>
                <a:cs typeface="Times New Roman" panose="02020603050405020304" pitchFamily="18" charset="0"/>
              </a:rPr>
              <a:t>]</a:t>
            </a:r>
          </a:p>
          <a:p>
            <a:r>
              <a:rPr lang="en-SG" sz="1800" i="1" dirty="0">
                <a:latin typeface="Calibri" panose="020F0502020204030204" pitchFamily="34" charset="0"/>
                <a:ea typeface="SimSun" panose="02010600030101010101" pitchFamily="2" charset="-122"/>
                <a:cs typeface="Times New Roman" panose="02020603050405020304" pitchFamily="18" charset="0"/>
              </a:rPr>
              <a:t>“is not self-seeking” [selfless]</a:t>
            </a:r>
          </a:p>
          <a:p>
            <a:r>
              <a:rPr lang="en-SG" sz="1800" i="1" dirty="0">
                <a:latin typeface="Calibri" panose="020F0502020204030204" pitchFamily="34" charset="0"/>
                <a:ea typeface="SimSun" panose="02010600030101010101" pitchFamily="2" charset="-122"/>
                <a:cs typeface="Times New Roman" panose="02020603050405020304" pitchFamily="18" charset="0"/>
              </a:rPr>
              <a:t>“is not easily angered” [is gentle]</a:t>
            </a:r>
          </a:p>
          <a:p>
            <a:r>
              <a:rPr lang="en-SG" sz="1800" i="1" dirty="0">
                <a:latin typeface="Calibri" panose="020F0502020204030204" pitchFamily="34" charset="0"/>
                <a:ea typeface="SimSun" panose="02010600030101010101" pitchFamily="2" charset="-122"/>
                <a:cs typeface="Times New Roman" panose="02020603050405020304" pitchFamily="18" charset="0"/>
              </a:rPr>
              <a:t>“keeps no records of wrongs” [forgives]</a:t>
            </a:r>
          </a:p>
          <a:p>
            <a:r>
              <a:rPr lang="en-SG" sz="1800" i="1" dirty="0">
                <a:latin typeface="Calibri" panose="020F0502020204030204" pitchFamily="34" charset="0"/>
                <a:ea typeface="SimSun" panose="02010600030101010101" pitchFamily="2" charset="-122"/>
                <a:cs typeface="Times New Roman" panose="02020603050405020304" pitchFamily="18" charset="0"/>
              </a:rPr>
              <a:t>“Love does not delight in evil but rejoices with the truth”</a:t>
            </a:r>
          </a:p>
          <a:p>
            <a:r>
              <a:rPr lang="en-SG" sz="1800" i="1" dirty="0">
                <a:latin typeface="Calibri" panose="020F0502020204030204" pitchFamily="34" charset="0"/>
                <a:ea typeface="SimSun" panose="02010600030101010101" pitchFamily="2" charset="-122"/>
                <a:cs typeface="Times New Roman" panose="02020603050405020304" pitchFamily="18" charset="0"/>
              </a:rPr>
              <a:t>“always protects”</a:t>
            </a:r>
          </a:p>
          <a:p>
            <a:r>
              <a:rPr lang="en-SG" sz="1800" i="1" dirty="0">
                <a:latin typeface="Calibri" panose="020F0502020204030204" pitchFamily="34" charset="0"/>
                <a:ea typeface="SimSun" panose="02010600030101010101" pitchFamily="2" charset="-122"/>
                <a:cs typeface="Times New Roman" panose="02020603050405020304" pitchFamily="18" charset="0"/>
              </a:rPr>
              <a:t>“always trusts”</a:t>
            </a:r>
          </a:p>
          <a:p>
            <a:r>
              <a:rPr lang="en-SG" sz="1800" i="1" dirty="0">
                <a:latin typeface="Calibri" panose="020F0502020204030204" pitchFamily="34" charset="0"/>
                <a:ea typeface="SimSun" panose="02010600030101010101" pitchFamily="2" charset="-122"/>
                <a:cs typeface="Times New Roman" panose="02020603050405020304" pitchFamily="18" charset="0"/>
              </a:rPr>
              <a:t>“always hopes”</a:t>
            </a:r>
          </a:p>
          <a:p>
            <a:r>
              <a:rPr lang="en-SG" sz="1800" i="1" dirty="0">
                <a:latin typeface="Calibri" panose="020F0502020204030204" pitchFamily="34" charset="0"/>
                <a:ea typeface="SimSun" panose="02010600030101010101" pitchFamily="2" charset="-122"/>
                <a:cs typeface="Times New Roman" panose="02020603050405020304" pitchFamily="18" charset="0"/>
              </a:rPr>
              <a:t>“always perseveres”</a:t>
            </a:r>
            <a:endParaRPr lang="en-SG" sz="1800" dirty="0">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spTree>
    <p:extLst>
      <p:ext uri="{BB962C8B-B14F-4D97-AF65-F5344CB8AC3E}">
        <p14:creationId xmlns:p14="http://schemas.microsoft.com/office/powerpoint/2010/main" val="277078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1E35-93E2-42C0-8EE2-D2585812C2BA}"/>
              </a:ext>
            </a:extLst>
          </p:cNvPr>
          <p:cNvSpPr>
            <a:spLocks noGrp="1"/>
          </p:cNvSpPr>
          <p:nvPr>
            <p:ph type="title"/>
          </p:nvPr>
        </p:nvSpPr>
        <p:spPr>
          <a:xfrm>
            <a:off x="195354" y="350520"/>
            <a:ext cx="6876006" cy="1077686"/>
          </a:xfrm>
        </p:spPr>
        <p:txBody>
          <a:bodyPr/>
          <a:lstStyle/>
          <a:p>
            <a:r>
              <a:rPr lang="en-SG" sz="2800" b="1" dirty="0">
                <a:latin typeface="+mn-lt"/>
                <a:ea typeface="SimSun" panose="02010600030101010101" pitchFamily="2" charset="-122"/>
                <a:cs typeface="Times New Roman" panose="02020603050405020304" pitchFamily="18" charset="0"/>
              </a:rPr>
              <a:t>Day Two (Debt)</a:t>
            </a:r>
            <a:br>
              <a:rPr lang="en-SG" sz="2800" b="1" dirty="0">
                <a:latin typeface="+mn-lt"/>
                <a:ea typeface="SimSun" panose="02010600030101010101" pitchFamily="2" charset="-122"/>
                <a:cs typeface="Times New Roman" panose="02020603050405020304" pitchFamily="18" charset="0"/>
              </a:rPr>
            </a:br>
            <a:br>
              <a:rPr lang="en-SG" sz="2800" dirty="0">
                <a:latin typeface="+mn-lt"/>
              </a:rPr>
            </a:br>
            <a:endParaRPr lang="en-SG" sz="2800" dirty="0">
              <a:latin typeface="+mn-lt"/>
            </a:endParaRPr>
          </a:p>
        </p:txBody>
      </p:sp>
      <p:sp>
        <p:nvSpPr>
          <p:cNvPr id="4" name="Text Placeholder 3">
            <a:extLst>
              <a:ext uri="{FF2B5EF4-FFF2-40B4-BE49-F238E27FC236}">
                <a16:creationId xmlns:a16="http://schemas.microsoft.com/office/drawing/2014/main" id="{B35C7BD8-8EC7-4819-9D26-A549D6EE2FE8}"/>
              </a:ext>
            </a:extLst>
          </p:cNvPr>
          <p:cNvSpPr>
            <a:spLocks noGrp="1"/>
          </p:cNvSpPr>
          <p:nvPr>
            <p:ph type="body" sz="half" idx="2"/>
          </p:nvPr>
        </p:nvSpPr>
        <p:spPr>
          <a:xfrm>
            <a:off x="254336" y="547374"/>
            <a:ext cx="6474617" cy="5344885"/>
          </a:xfrm>
        </p:spPr>
        <p:txBody>
          <a:bodyPr/>
          <a:lstStyle/>
          <a:p>
            <a:r>
              <a:rPr lang="en-SG" sz="1600" b="1" dirty="0">
                <a:effectLst/>
                <a:latin typeface="Calibri" panose="020F0502020204030204" pitchFamily="34" charset="0"/>
                <a:ea typeface="SimSun" panose="02010600030101010101" pitchFamily="2" charset="-122"/>
                <a:cs typeface="Times New Roman" panose="02020603050405020304" pitchFamily="18" charset="0"/>
              </a:rPr>
              <a:t>Read CCC 1809</a:t>
            </a:r>
          </a:p>
          <a:p>
            <a:endParaRPr lang="en-SG" sz="1600" i="1" dirty="0">
              <a:effectLst/>
              <a:latin typeface="Calibri" panose="020F0502020204030204" pitchFamily="34" charset="0"/>
              <a:ea typeface="SimSun" panose="02010600030101010101" pitchFamily="2" charset="-122"/>
              <a:cs typeface="Times New Roman" panose="02020603050405020304" pitchFamily="18" charset="0"/>
            </a:endParaRPr>
          </a:p>
          <a:p>
            <a:r>
              <a:rPr lang="en-SG" sz="1600" i="1" dirty="0">
                <a:effectLst/>
                <a:latin typeface="Calibri" panose="020F0502020204030204" pitchFamily="34" charset="0"/>
                <a:ea typeface="SimSun" panose="02010600030101010101" pitchFamily="2" charset="-122"/>
                <a:cs typeface="Times New Roman" panose="02020603050405020304" pitchFamily="18" charset="0"/>
              </a:rPr>
              <a:t>Temperance is the moral virtue that moderates the attraction of pleasures and provides balance in the use of created goods. It ensures the will's mastery over instincts and keeps desires within the limits of what is </a:t>
            </a:r>
            <a:r>
              <a:rPr lang="en-SG" sz="1600" i="1" dirty="0" err="1">
                <a:effectLst/>
                <a:latin typeface="Calibri" panose="020F0502020204030204" pitchFamily="34" charset="0"/>
                <a:ea typeface="SimSun" panose="02010600030101010101" pitchFamily="2" charset="-122"/>
                <a:cs typeface="Times New Roman" panose="02020603050405020304" pitchFamily="18" charset="0"/>
              </a:rPr>
              <a:t>honorable</a:t>
            </a:r>
            <a:r>
              <a:rPr lang="en-SG" sz="1600" i="1" dirty="0">
                <a:effectLst/>
                <a:latin typeface="Calibri" panose="020F0502020204030204" pitchFamily="34" charset="0"/>
                <a:ea typeface="SimSun" panose="02010600030101010101" pitchFamily="2" charset="-122"/>
                <a:cs typeface="Times New Roman" panose="02020603050405020304" pitchFamily="18" charset="0"/>
              </a:rPr>
              <a:t>. The temperate person directs the sensitive appetites toward what is good and maintains a healthy discretion: "Do not follow your inclination and strength, walking according to the desires of your heart." Temperance is often praised in the Old Testament: "Do not follow your base desires, but restrain your appetites." In the New Testament it is called "moderation" or "sobriety." We ought "to live sober, upright, and godly lives in this world."</a:t>
            </a:r>
            <a:endParaRPr lang="en-SG" sz="1600" dirty="0">
              <a:effectLst/>
              <a:latin typeface="Calibri" panose="020F0502020204030204" pitchFamily="34" charset="0"/>
              <a:ea typeface="SimSun" panose="02010600030101010101" pitchFamily="2" charset="-122"/>
              <a:cs typeface="Times New Roman" panose="02020603050405020304" pitchFamily="18" charset="0"/>
            </a:endParaRPr>
          </a:p>
          <a:p>
            <a:pPr lvl="0"/>
            <a:r>
              <a:rPr lang="en-SG" sz="1600" b="1" dirty="0">
                <a:effectLst/>
                <a:latin typeface="Calibri" panose="020F0502020204030204" pitchFamily="34" charset="0"/>
                <a:ea typeface="SimSun" panose="02010600030101010101" pitchFamily="2" charset="-122"/>
                <a:cs typeface="Times New Roman" panose="02020603050405020304" pitchFamily="18" charset="0"/>
              </a:rPr>
              <a:t>While the Catechism does not have any direct references to debt, it does address the issue of wants versus needs that can be summarized in the virtue of temperance. The dictionary definition of temperance is “restraint”, “control” and “self-control”. We all have wants; it is the virtue of temperance that causes us to control these impulses and stay within the confines of our budget. </a:t>
            </a:r>
            <a:r>
              <a:rPr lang="en-SG" sz="1600" b="1"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rPr>
              <a:t>Based on the above readings and CCC, what is the cause of getting into debt (becoming a borrower)?</a:t>
            </a: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endParaRPr lang="en-SG" sz="1600" b="1" dirty="0">
              <a:effectLst/>
              <a:latin typeface="Calibri" panose="020F0502020204030204" pitchFamily="34" charset="0"/>
              <a:ea typeface="SimSun" panose="02010600030101010101" pitchFamily="2" charset="-122"/>
              <a:cs typeface="Times New Roman" panose="02020603050405020304" pitchFamily="18" charset="0"/>
            </a:endParaRPr>
          </a:p>
          <a:p>
            <a:endParaRPr lang="en-SG" dirty="0"/>
          </a:p>
        </p:txBody>
      </p:sp>
      <p:pic>
        <p:nvPicPr>
          <p:cNvPr id="3074" name="Picture 2" descr="Catechism of the Catholic Church by Pope John Paul II">
            <a:extLst>
              <a:ext uri="{FF2B5EF4-FFF2-40B4-BE49-F238E27FC236}">
                <a16:creationId xmlns:a16="http://schemas.microsoft.com/office/drawing/2014/main" id="{3EBC7030-5D9D-436E-A3AA-90945F582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935" y="114478"/>
            <a:ext cx="3601390" cy="592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9DB68F-D5A6-4B9A-A573-C0BDD22D73EA}"/>
              </a:ext>
            </a:extLst>
          </p:cNvPr>
          <p:cNvSpPr txBox="1">
            <a:spLocks/>
          </p:cNvSpPr>
          <p:nvPr/>
        </p:nvSpPr>
        <p:spPr>
          <a:xfrm>
            <a:off x="69209" y="-8348"/>
            <a:ext cx="10833922" cy="769776"/>
          </a:xfrm>
          <a:prstGeom prst="rect">
            <a:avLst/>
          </a:prstGeom>
          <a:noFill/>
          <a:ln w="9525">
            <a:noFill/>
          </a:ln>
        </p:spPr>
        <p:txBody>
          <a:bodyPr wrap="square" anchor="ctr"/>
          <a:lst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a:lstStyle>
          <a:p>
            <a:pPr fontAlgn="auto">
              <a:lnSpc>
                <a:spcPct val="133000"/>
              </a:lnSpc>
              <a:spcBef>
                <a:spcPts val="1200"/>
              </a:spcBef>
              <a:spcAft>
                <a:spcPts val="320"/>
              </a:spcAft>
              <a:buFontTx/>
            </a:pPr>
            <a:r>
              <a:rPr lang="en-SG" sz="2800" b="1" dirty="0">
                <a:latin typeface="+mn-lt"/>
                <a:ea typeface="SimSun" panose="02010600030101010101" pitchFamily="2" charset="-122"/>
                <a:cs typeface="Times New Roman" panose="02020603050405020304" pitchFamily="18" charset="0"/>
              </a:rPr>
              <a:t>Day Three (Debt)</a:t>
            </a:r>
          </a:p>
        </p:txBody>
      </p:sp>
      <p:sp>
        <p:nvSpPr>
          <p:cNvPr id="10" name="Content Placeholder 2">
            <a:extLst>
              <a:ext uri="{FF2B5EF4-FFF2-40B4-BE49-F238E27FC236}">
                <a16:creationId xmlns:a16="http://schemas.microsoft.com/office/drawing/2014/main" id="{DF3136CB-BFEE-4835-A177-65EB0F75C723}"/>
              </a:ext>
            </a:extLst>
          </p:cNvPr>
          <p:cNvSpPr>
            <a:spLocks noGrp="1"/>
          </p:cNvSpPr>
          <p:nvPr>
            <p:ph idx="1"/>
          </p:nvPr>
        </p:nvSpPr>
        <p:spPr>
          <a:xfrm>
            <a:off x="173712" y="904858"/>
            <a:ext cx="11438789" cy="2056058"/>
          </a:xfrm>
        </p:spPr>
        <p:txBody>
          <a:bodyPr>
            <a:noAutofit/>
          </a:bodyPr>
          <a:lstStyle/>
          <a:p>
            <a:pPr marL="0" indent="0">
              <a:lnSpc>
                <a:spcPct val="133000"/>
              </a:lnSpc>
              <a:spcBef>
                <a:spcPts val="1200"/>
              </a:spcBef>
              <a:spcAft>
                <a:spcPts val="320"/>
              </a:spcAft>
              <a:buNone/>
            </a:pPr>
            <a:r>
              <a:rPr lang="en-SG" sz="1800" b="1" dirty="0">
                <a:effectLst/>
                <a:latin typeface="Calibri" panose="020F0502020204030204" pitchFamily="34" charset="0"/>
                <a:ea typeface="SimSun" panose="02010600030101010101" pitchFamily="2" charset="-122"/>
                <a:cs typeface="Times New Roman" panose="02020603050405020304" pitchFamily="18" charset="0"/>
              </a:rPr>
              <a:t>Romans 13: 8 - </a:t>
            </a:r>
            <a:r>
              <a:rPr lang="en-SG" sz="1800" i="1" dirty="0">
                <a:effectLst/>
                <a:latin typeface="Calibri" panose="020F0502020204030204" pitchFamily="34" charset="0"/>
                <a:ea typeface="SimSun" panose="02010600030101010101" pitchFamily="2" charset="-122"/>
                <a:cs typeface="Times New Roman" panose="02020603050405020304" pitchFamily="18" charset="0"/>
              </a:rPr>
              <a:t>Owe no one anything, except to love one another; for the one who loves another has fulfilled the law.</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nSpc>
                <a:spcPct val="133000"/>
              </a:lnSpc>
              <a:spcBef>
                <a:spcPts val="1200"/>
              </a:spcBef>
              <a:spcAft>
                <a:spcPts val="320"/>
              </a:spcAft>
              <a:buNone/>
            </a:pPr>
            <a:r>
              <a:rPr lang="en-SG" sz="1800" b="1" dirty="0">
                <a:effectLst/>
                <a:latin typeface="Calibri" panose="020F0502020204030204" pitchFamily="34" charset="0"/>
                <a:ea typeface="SimSun" panose="02010600030101010101" pitchFamily="2" charset="-122"/>
                <a:cs typeface="Times New Roman" panose="02020603050405020304" pitchFamily="18" charset="0"/>
              </a:rPr>
              <a:t>Proverbs 22: 7 - </a:t>
            </a:r>
            <a:r>
              <a:rPr lang="en-SG" sz="1800" i="1" dirty="0">
                <a:effectLst/>
                <a:latin typeface="Calibri" panose="020F0502020204030204" pitchFamily="34" charset="0"/>
                <a:ea typeface="SimSun" panose="02010600030101010101" pitchFamily="2" charset="-122"/>
                <a:cs typeface="Times New Roman" panose="02020603050405020304" pitchFamily="18" charset="0"/>
              </a:rPr>
              <a:t>The rich rule over the poor, and the borrower is the slave of the lender.</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2000" b="1" dirty="0">
              <a:effectLst/>
              <a:ea typeface="SimSun" panose="02010600030101010101" pitchFamily="2" charset="-122"/>
              <a:cs typeface="Times New Roman" panose="02020603050405020304" pitchFamily="18" charset="0"/>
            </a:endParaRPr>
          </a:p>
          <a:p>
            <a:pPr marL="0" lvl="0" indent="0">
              <a:buNone/>
            </a:pPr>
            <a:r>
              <a:rPr lang="en-SG" sz="2000" b="1" dirty="0">
                <a:effectLst/>
                <a:ea typeface="SimSun" panose="02010600030101010101" pitchFamily="2" charset="-122"/>
                <a:cs typeface="Times New Roman" panose="02020603050405020304" pitchFamily="18" charset="0"/>
              </a:rPr>
              <a:t>Sharing: If you and your spouse have a strategy to get out of debt, describe it.</a:t>
            </a:r>
            <a:r>
              <a:rPr lang="en-US" sz="2000" b="1" dirty="0">
                <a:effectLst/>
                <a:ea typeface="SimSun" panose="02010600030101010101" pitchFamily="2" charset="-122"/>
                <a:cs typeface="Times New Roman" panose="02020603050405020304" pitchFamily="18" charset="0"/>
              </a:rPr>
              <a:t> </a:t>
            </a:r>
            <a:endParaRPr lang="en-SG" sz="2000" b="1" dirty="0">
              <a:effectLst/>
              <a:ea typeface="SimSun" panose="02010600030101010101" pitchFamily="2" charset="-122"/>
              <a:cs typeface="Times New Roman" panose="02020603050405020304" pitchFamily="18" charset="0"/>
            </a:endParaRPr>
          </a:p>
          <a:p>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r>
              <a:rPr lang="en-US" sz="2000" b="1" dirty="0">
                <a:effectLst/>
                <a:ea typeface="SimSun" panose="02010600030101010101" pitchFamily="2" charset="-122"/>
                <a:cs typeface="Times New Roman" panose="02020603050405020304" pitchFamily="18" charset="0"/>
              </a:rPr>
              <a:t> </a:t>
            </a:r>
          </a:p>
          <a:p>
            <a:pPr marL="0" lv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pic>
        <p:nvPicPr>
          <p:cNvPr id="3" name="Picture 2">
            <a:extLst>
              <a:ext uri="{FF2B5EF4-FFF2-40B4-BE49-F238E27FC236}">
                <a16:creationId xmlns:a16="http://schemas.microsoft.com/office/drawing/2014/main" id="{BB63A9D8-6875-4D72-85D4-2DD2CB7CFE13}"/>
              </a:ext>
            </a:extLst>
          </p:cNvPr>
          <p:cNvPicPr>
            <a:picLocks noChangeAspect="1"/>
          </p:cNvPicPr>
          <p:nvPr/>
        </p:nvPicPr>
        <p:blipFill>
          <a:blip r:embed="rId2"/>
          <a:stretch>
            <a:fillRect/>
          </a:stretch>
        </p:blipFill>
        <p:spPr>
          <a:xfrm>
            <a:off x="3567112" y="2886210"/>
            <a:ext cx="4087723" cy="2720194"/>
          </a:xfrm>
          <a:prstGeom prst="rect">
            <a:avLst/>
          </a:prstGeom>
        </p:spPr>
      </p:pic>
    </p:spTree>
    <p:extLst>
      <p:ext uri="{BB962C8B-B14F-4D97-AF65-F5344CB8AC3E}">
        <p14:creationId xmlns:p14="http://schemas.microsoft.com/office/powerpoint/2010/main" val="140851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9DB68F-D5A6-4B9A-A573-C0BDD22D73EA}"/>
              </a:ext>
            </a:extLst>
          </p:cNvPr>
          <p:cNvSpPr txBox="1">
            <a:spLocks/>
          </p:cNvSpPr>
          <p:nvPr/>
        </p:nvSpPr>
        <p:spPr>
          <a:xfrm>
            <a:off x="69209" y="-8348"/>
            <a:ext cx="10833922" cy="769776"/>
          </a:xfrm>
          <a:prstGeom prst="rect">
            <a:avLst/>
          </a:prstGeom>
          <a:noFill/>
          <a:ln w="9525">
            <a:noFill/>
          </a:ln>
        </p:spPr>
        <p:txBody>
          <a:bodyPr wrap="square" anchor="ctr"/>
          <a:lst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a:lstStyle>
          <a:p>
            <a:pPr fontAlgn="auto">
              <a:lnSpc>
                <a:spcPct val="133000"/>
              </a:lnSpc>
              <a:spcBef>
                <a:spcPts val="1200"/>
              </a:spcBef>
              <a:spcAft>
                <a:spcPts val="320"/>
              </a:spcAft>
              <a:buFontTx/>
            </a:pPr>
            <a:r>
              <a:rPr lang="en-SG" sz="2800" b="1" dirty="0">
                <a:latin typeface="+mn-lt"/>
                <a:ea typeface="SimSun" panose="02010600030101010101" pitchFamily="2" charset="-122"/>
                <a:cs typeface="Times New Roman" panose="02020603050405020304" pitchFamily="18" charset="0"/>
              </a:rPr>
              <a:t>Day Four (</a:t>
            </a:r>
            <a:r>
              <a:rPr lang="en-SG" sz="2800" b="1" dirty="0" err="1">
                <a:latin typeface="+mn-lt"/>
                <a:ea typeface="SimSun" panose="02010600030101010101" pitchFamily="2" charset="-122"/>
                <a:cs typeface="Times New Roman" panose="02020603050405020304" pitchFamily="18" charset="0"/>
              </a:rPr>
              <a:t>Cosigning</a:t>
            </a:r>
            <a:r>
              <a:rPr lang="en-SG" sz="2800" b="1" dirty="0">
                <a:latin typeface="+mn-lt"/>
                <a:ea typeface="SimSun" panose="02010600030101010101" pitchFamily="2" charset="-122"/>
                <a:cs typeface="Times New Roman" panose="02020603050405020304" pitchFamily="18" charset="0"/>
              </a:rPr>
              <a:t>)</a:t>
            </a:r>
          </a:p>
        </p:txBody>
      </p:sp>
      <p:sp>
        <p:nvSpPr>
          <p:cNvPr id="10" name="Content Placeholder 2">
            <a:extLst>
              <a:ext uri="{FF2B5EF4-FFF2-40B4-BE49-F238E27FC236}">
                <a16:creationId xmlns:a16="http://schemas.microsoft.com/office/drawing/2014/main" id="{DF3136CB-BFEE-4835-A177-65EB0F75C723}"/>
              </a:ext>
            </a:extLst>
          </p:cNvPr>
          <p:cNvSpPr>
            <a:spLocks noGrp="1"/>
          </p:cNvSpPr>
          <p:nvPr>
            <p:ph idx="1"/>
          </p:nvPr>
        </p:nvSpPr>
        <p:spPr>
          <a:xfrm>
            <a:off x="173712" y="3561644"/>
            <a:ext cx="11438789" cy="2197571"/>
          </a:xfrm>
        </p:spPr>
        <p:txBody>
          <a:bodyPr>
            <a:noAutofit/>
          </a:bodyPr>
          <a:lstStyle/>
          <a:p>
            <a:pPr marL="0" indent="0">
              <a:lnSpc>
                <a:spcPct val="133000"/>
              </a:lnSpc>
              <a:spcBef>
                <a:spcPts val="1200"/>
              </a:spcBef>
              <a:spcAft>
                <a:spcPts val="320"/>
              </a:spcAft>
              <a:buNone/>
            </a:pPr>
            <a:r>
              <a:rPr lang="en-SG" sz="1800" b="1" dirty="0">
                <a:effectLst/>
                <a:latin typeface="Calibri" panose="020F0502020204030204" pitchFamily="34" charset="0"/>
                <a:ea typeface="SimSun" panose="02010600030101010101" pitchFamily="2" charset="-122"/>
                <a:cs typeface="Times New Roman" panose="02020603050405020304" pitchFamily="18" charset="0"/>
              </a:rPr>
              <a:t>Proverbs 22: 26-27 - </a:t>
            </a:r>
            <a:r>
              <a:rPr lang="en-SG" sz="1800" i="1" dirty="0">
                <a:effectLst/>
                <a:latin typeface="Calibri" panose="020F0502020204030204" pitchFamily="34" charset="0"/>
                <a:ea typeface="SimSun" panose="02010600030101010101" pitchFamily="2" charset="-122"/>
                <a:cs typeface="Times New Roman" panose="02020603050405020304" pitchFamily="18" charset="0"/>
              </a:rPr>
              <a:t>Do not be one of those who give pledges, who become surety for debts. If you have nothing with which to pay, why should your bed be taken from under you?</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nSpc>
                <a:spcPct val="133000"/>
              </a:lnSpc>
              <a:spcBef>
                <a:spcPts val="1200"/>
              </a:spcBef>
              <a:spcAft>
                <a:spcPts val="320"/>
              </a:spcAft>
              <a:buNone/>
            </a:pPr>
            <a:r>
              <a:rPr lang="en-SG" sz="1800" b="1" dirty="0">
                <a:effectLst/>
                <a:latin typeface="Calibri" panose="020F0502020204030204" pitchFamily="34" charset="0"/>
                <a:ea typeface="SimSun" panose="02010600030101010101" pitchFamily="2" charset="-122"/>
                <a:cs typeface="Times New Roman" panose="02020603050405020304" pitchFamily="18" charset="0"/>
              </a:rPr>
              <a:t>Proverbs 17: 18 - </a:t>
            </a:r>
            <a:r>
              <a:rPr lang="en-SG" sz="1800" i="1" dirty="0">
                <a:effectLst/>
                <a:latin typeface="Calibri" panose="020F0502020204030204" pitchFamily="34" charset="0"/>
                <a:ea typeface="SimSun" panose="02010600030101010101" pitchFamily="2" charset="-122"/>
                <a:cs typeface="Times New Roman" panose="02020603050405020304" pitchFamily="18" charset="0"/>
              </a:rPr>
              <a:t>It is senseless to give a pledge, to become surety for a </a:t>
            </a:r>
            <a:r>
              <a:rPr lang="en-SG" sz="1800" i="1" dirty="0" err="1">
                <a:effectLst/>
                <a:latin typeface="Calibri" panose="020F0502020204030204" pitchFamily="34" charset="0"/>
                <a:ea typeface="SimSun" panose="02010600030101010101" pitchFamily="2" charset="-122"/>
                <a:cs typeface="Times New Roman" panose="02020603050405020304" pitchFamily="18" charset="0"/>
              </a:rPr>
              <a:t>neighbor</a:t>
            </a:r>
            <a:r>
              <a:rPr lang="en-SG" sz="1800" i="1" dirty="0">
                <a:effectLst/>
                <a:latin typeface="Calibri" panose="020F0502020204030204" pitchFamily="34" charset="0"/>
                <a:ea typeface="SimSun" panose="02010600030101010101" pitchFamily="2" charset="-122"/>
                <a:cs typeface="Times New Roman" panose="02020603050405020304" pitchFamily="18" charset="0"/>
              </a:rPr>
              <a:t>.</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2000" b="1" dirty="0">
              <a:effectLst/>
              <a:ea typeface="SimSun" panose="02010600030101010101" pitchFamily="2" charset="-122"/>
              <a:cs typeface="Times New Roman" panose="02020603050405020304" pitchFamily="18" charset="0"/>
            </a:endParaRPr>
          </a:p>
          <a:p>
            <a:pPr marL="0" lvl="0" indent="0">
              <a:buNone/>
            </a:pPr>
            <a:r>
              <a:rPr lang="en-SG" sz="2000" b="1" dirty="0">
                <a:effectLst/>
                <a:ea typeface="SimSun" panose="02010600030101010101" pitchFamily="2" charset="-122"/>
                <a:cs typeface="Times New Roman" panose="02020603050405020304" pitchFamily="18" charset="0"/>
              </a:rPr>
              <a:t>Sharing: </a:t>
            </a:r>
            <a:r>
              <a:rPr lang="en-US" sz="2000" b="1" dirty="0">
                <a:effectLst/>
                <a:ea typeface="SimSun" panose="02010600030101010101" pitchFamily="2" charset="-122"/>
                <a:cs typeface="Times New Roman" panose="02020603050405020304" pitchFamily="18" charset="0"/>
              </a:rPr>
              <a:t>Share your views on cosigning.</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r>
              <a:rPr lang="en-US" sz="2000" b="1" dirty="0">
                <a:effectLst/>
                <a:ea typeface="SimSun" panose="02010600030101010101" pitchFamily="2" charset="-122"/>
                <a:cs typeface="Times New Roman" panose="02020603050405020304" pitchFamily="18" charset="0"/>
              </a:rPr>
              <a:t> </a:t>
            </a:r>
            <a:endParaRPr lang="en-SG" sz="2000" b="1" dirty="0">
              <a:effectLst/>
              <a:ea typeface="SimSun" panose="02010600030101010101" pitchFamily="2" charset="-122"/>
              <a:cs typeface="Times New Roman" panose="02020603050405020304" pitchFamily="18" charset="0"/>
            </a:endParaRPr>
          </a:p>
          <a:p>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r>
              <a:rPr lang="en-US" sz="2000" b="1" dirty="0">
                <a:effectLst/>
                <a:ea typeface="SimSun" panose="02010600030101010101" pitchFamily="2" charset="-122"/>
                <a:cs typeface="Times New Roman" panose="02020603050405020304" pitchFamily="18" charset="0"/>
              </a:rPr>
              <a:t> </a:t>
            </a:r>
          </a:p>
          <a:p>
            <a:pPr marL="0" lv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sp>
        <p:nvSpPr>
          <p:cNvPr id="4" name="Content Placeholder 2">
            <a:extLst>
              <a:ext uri="{FF2B5EF4-FFF2-40B4-BE49-F238E27FC236}">
                <a16:creationId xmlns:a16="http://schemas.microsoft.com/office/drawing/2014/main" id="{AB22072E-03D2-4B82-BCB1-804F1663AC46}"/>
              </a:ext>
            </a:extLst>
          </p:cNvPr>
          <p:cNvSpPr txBox="1">
            <a:spLocks/>
          </p:cNvSpPr>
          <p:nvPr/>
        </p:nvSpPr>
        <p:spPr>
          <a:xfrm>
            <a:off x="173711" y="761429"/>
            <a:ext cx="11438789" cy="769776"/>
          </a:xfrm>
          <a:prstGeom prst="rect">
            <a:avLst/>
          </a:prstGeom>
          <a:noFill/>
          <a:ln w="9525">
            <a:noFill/>
          </a:ln>
        </p:spPr>
        <p:txBody>
          <a:bodyPr wrap="square" anchor="t">
            <a:noAutofit/>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indent="0">
              <a:buNone/>
            </a:pPr>
            <a:r>
              <a:rPr lang="en-SG" sz="2000" b="1" dirty="0">
                <a:ea typeface="SimSun" panose="02010600030101010101" pitchFamily="2" charset="-122"/>
                <a:cs typeface="Times New Roman" panose="02020603050405020304" pitchFamily="18" charset="0"/>
              </a:rPr>
              <a:t>Sharing: </a:t>
            </a:r>
            <a:r>
              <a:rPr lang="en-US" sz="2000" b="1" dirty="0">
                <a:effectLst/>
                <a:ea typeface="SimSun" panose="02010600030101010101" pitchFamily="2" charset="-122"/>
                <a:cs typeface="Times New Roman" panose="02020603050405020304" pitchFamily="18" charset="0"/>
              </a:rPr>
              <a:t>What is your system of paying bills and/or debts efficiently? How does this work for you?</a:t>
            </a:r>
            <a:endParaRPr lang="en-SG" sz="2000" b="1" dirty="0">
              <a:effectLst/>
              <a:ea typeface="SimSun" panose="02010600030101010101" pitchFamily="2" charset="-122"/>
              <a:cs typeface="Times New Roman" panose="02020603050405020304" pitchFamily="18" charset="0"/>
            </a:endParaRPr>
          </a:p>
          <a:p>
            <a:pPr marL="0" indent="0">
              <a:buFontTx/>
              <a:buNone/>
            </a:pPr>
            <a:endParaRPr lang="en-SG" sz="2000" b="1" dirty="0">
              <a:ea typeface="SimSun" panose="02010600030101010101" pitchFamily="2" charset="-122"/>
              <a:cs typeface="Times New Roman" panose="02020603050405020304" pitchFamily="18" charset="0"/>
            </a:endParaRPr>
          </a:p>
          <a:p>
            <a:pPr>
              <a:buFontTx/>
            </a:pPr>
            <a:endParaRPr lang="en-SG" sz="1800" dirty="0">
              <a:latin typeface="Calibri" panose="020F0502020204030204" pitchFamily="34" charset="0"/>
              <a:ea typeface="SimSun" panose="02010600030101010101" pitchFamily="2" charset="-122"/>
              <a:cs typeface="Times New Roman" panose="02020603050405020304" pitchFamily="18" charset="0"/>
            </a:endParaRPr>
          </a:p>
          <a:p>
            <a:pPr marL="0" indent="0">
              <a:buFontTx/>
              <a:buNone/>
            </a:pPr>
            <a:r>
              <a:rPr lang="en-US" sz="2000" b="1" dirty="0">
                <a:ea typeface="SimSun" panose="02010600030101010101" pitchFamily="2" charset="-122"/>
                <a:cs typeface="Times New Roman" panose="02020603050405020304" pitchFamily="18" charset="0"/>
              </a:rPr>
              <a:t> </a:t>
            </a:r>
          </a:p>
          <a:p>
            <a:pPr marL="0" indent="0">
              <a:buFontTx/>
              <a:buNone/>
            </a:pPr>
            <a:endParaRPr lang="en-SG" sz="2000" b="1" dirty="0">
              <a:ea typeface="SimSun" panose="02010600030101010101" pitchFamily="2" charset="-122"/>
              <a:cs typeface="Times New Roman" panose="02020603050405020304" pitchFamily="18" charset="0"/>
            </a:endParaRPr>
          </a:p>
          <a:p>
            <a:pPr marL="0" indent="0">
              <a:buFontTx/>
              <a:buNone/>
            </a:pPr>
            <a:endParaRPr lang="en-SG" sz="1800" dirty="0">
              <a:latin typeface="Calibri" panose="020F0502020204030204" pitchFamily="34" charset="0"/>
              <a:ea typeface="SimSun" panose="02010600030101010101" pitchFamily="2" charset="-122"/>
              <a:cs typeface="Times New Roman" panose="02020603050405020304" pitchFamily="18" charset="0"/>
            </a:endParaRPr>
          </a:p>
          <a:p>
            <a:pPr marL="0" indent="0">
              <a:buFontTx/>
              <a:buNone/>
            </a:pPr>
            <a:endParaRPr lang="en-SG" sz="2000" b="1" dirty="0">
              <a:ea typeface="SimSun" panose="02010600030101010101" pitchFamily="2" charset="-122"/>
              <a:cs typeface="Times New Roman" panose="02020603050405020304" pitchFamily="18" charset="0"/>
            </a:endParaRPr>
          </a:p>
          <a:p>
            <a:pPr marL="0" indent="0">
              <a:buFontTx/>
              <a:buNone/>
            </a:pPr>
            <a:endParaRPr lang="en-US" sz="2400" b="1" dirty="0"/>
          </a:p>
          <a:p>
            <a:pPr marL="0" indent="0">
              <a:buFontTx/>
              <a:buNone/>
            </a:pPr>
            <a:endParaRPr lang="en-US" sz="2400" b="1" dirty="0"/>
          </a:p>
          <a:p>
            <a:pPr marL="0" indent="0">
              <a:buFontTx/>
              <a:buNone/>
            </a:pPr>
            <a:endParaRPr lang="en-US" sz="2400" b="1" dirty="0"/>
          </a:p>
          <a:p>
            <a:pPr marL="0" indent="0">
              <a:buFontTx/>
              <a:buNone/>
            </a:pPr>
            <a:endParaRPr lang="en-US" sz="2400" b="1" dirty="0"/>
          </a:p>
        </p:txBody>
      </p:sp>
      <p:pic>
        <p:nvPicPr>
          <p:cNvPr id="2" name="Picture 1">
            <a:extLst>
              <a:ext uri="{FF2B5EF4-FFF2-40B4-BE49-F238E27FC236}">
                <a16:creationId xmlns:a16="http://schemas.microsoft.com/office/drawing/2014/main" id="{05282D7B-EA89-4542-A7DE-704B531D574B}"/>
              </a:ext>
            </a:extLst>
          </p:cNvPr>
          <p:cNvPicPr>
            <a:picLocks noChangeAspect="1"/>
          </p:cNvPicPr>
          <p:nvPr/>
        </p:nvPicPr>
        <p:blipFill>
          <a:blip r:embed="rId2"/>
          <a:stretch>
            <a:fillRect/>
          </a:stretch>
        </p:blipFill>
        <p:spPr>
          <a:xfrm>
            <a:off x="3099706" y="1252945"/>
            <a:ext cx="4267745" cy="2389937"/>
          </a:xfrm>
          <a:prstGeom prst="rect">
            <a:avLst/>
          </a:prstGeom>
        </p:spPr>
      </p:pic>
    </p:spTree>
    <p:extLst>
      <p:ext uri="{BB962C8B-B14F-4D97-AF65-F5344CB8AC3E}">
        <p14:creationId xmlns:p14="http://schemas.microsoft.com/office/powerpoint/2010/main" val="274604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9DB68F-D5A6-4B9A-A573-C0BDD22D73EA}"/>
              </a:ext>
            </a:extLst>
          </p:cNvPr>
          <p:cNvSpPr txBox="1">
            <a:spLocks/>
          </p:cNvSpPr>
          <p:nvPr/>
        </p:nvSpPr>
        <p:spPr>
          <a:xfrm>
            <a:off x="69209" y="-8348"/>
            <a:ext cx="10833922" cy="769776"/>
          </a:xfrm>
          <a:prstGeom prst="rect">
            <a:avLst/>
          </a:prstGeom>
          <a:noFill/>
          <a:ln w="9525">
            <a:noFill/>
          </a:ln>
        </p:spPr>
        <p:txBody>
          <a:bodyPr wrap="square" anchor="ctr"/>
          <a:lst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a:lstStyle>
          <a:p>
            <a:pPr fontAlgn="auto">
              <a:lnSpc>
                <a:spcPct val="133000"/>
              </a:lnSpc>
              <a:spcBef>
                <a:spcPts val="1200"/>
              </a:spcBef>
              <a:spcAft>
                <a:spcPts val="320"/>
              </a:spcAft>
              <a:buFontTx/>
            </a:pPr>
            <a:r>
              <a:rPr lang="en-SG" sz="2800" b="1" dirty="0">
                <a:latin typeface="+mn-lt"/>
                <a:ea typeface="SimSun" panose="02010600030101010101" pitchFamily="2" charset="-122"/>
                <a:cs typeface="Times New Roman" panose="02020603050405020304" pitchFamily="18" charset="0"/>
              </a:rPr>
              <a:t>Day Five (Spending)</a:t>
            </a:r>
          </a:p>
        </p:txBody>
      </p:sp>
      <p:sp>
        <p:nvSpPr>
          <p:cNvPr id="10" name="Content Placeholder 2">
            <a:extLst>
              <a:ext uri="{FF2B5EF4-FFF2-40B4-BE49-F238E27FC236}">
                <a16:creationId xmlns:a16="http://schemas.microsoft.com/office/drawing/2014/main" id="{DF3136CB-BFEE-4835-A177-65EB0F75C723}"/>
              </a:ext>
            </a:extLst>
          </p:cNvPr>
          <p:cNvSpPr>
            <a:spLocks noGrp="1"/>
          </p:cNvSpPr>
          <p:nvPr>
            <p:ph idx="1"/>
          </p:nvPr>
        </p:nvSpPr>
        <p:spPr>
          <a:xfrm>
            <a:off x="173713" y="904858"/>
            <a:ext cx="9727934" cy="3327508"/>
          </a:xfrm>
        </p:spPr>
        <p:txBody>
          <a:bodyPr>
            <a:noAutofit/>
          </a:bodyPr>
          <a:lstStyle/>
          <a:p>
            <a:pPr marL="0" indent="0">
              <a:lnSpc>
                <a:spcPct val="133000"/>
              </a:lnSpc>
              <a:spcBef>
                <a:spcPts val="1200"/>
              </a:spcBef>
              <a:spcAft>
                <a:spcPts val="320"/>
              </a:spcAft>
              <a:buNone/>
            </a:pPr>
            <a:r>
              <a:rPr lang="en-SG" sz="1800" b="1" dirty="0">
                <a:effectLst/>
                <a:latin typeface="Calibri" panose="020F0502020204030204" pitchFamily="34" charset="0"/>
                <a:ea typeface="SimSun" panose="02010600030101010101" pitchFamily="2" charset="-122"/>
                <a:cs typeface="Times New Roman" panose="02020603050405020304" pitchFamily="18" charset="0"/>
              </a:rPr>
              <a:t>Read Luke 3: 14 - </a:t>
            </a:r>
            <a:r>
              <a:rPr lang="en-SG" sz="1800" i="1" dirty="0">
                <a:effectLst/>
                <a:latin typeface="Calibri" panose="020F0502020204030204" pitchFamily="34" charset="0"/>
                <a:ea typeface="SimSun" panose="02010600030101010101" pitchFamily="2" charset="-122"/>
                <a:cs typeface="Times New Roman" panose="02020603050405020304" pitchFamily="18" charset="0"/>
              </a:rPr>
              <a:t>Soldiers also asked him, “And we, what should we do?” He said to them, “Do not extort money from anyone by threats or false accusation, and be satisfied with your wages.”</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nSpc>
                <a:spcPct val="133000"/>
              </a:lnSpc>
              <a:spcBef>
                <a:spcPts val="1200"/>
              </a:spcBef>
              <a:spcAft>
                <a:spcPts val="320"/>
              </a:spcAft>
              <a:buNone/>
            </a:pPr>
            <a:r>
              <a:rPr lang="en-SG" sz="1800" b="1" dirty="0">
                <a:effectLst/>
                <a:latin typeface="Calibri" panose="020F0502020204030204" pitchFamily="34" charset="0"/>
                <a:ea typeface="SimSun" panose="02010600030101010101" pitchFamily="2" charset="-122"/>
                <a:cs typeface="Times New Roman" panose="02020603050405020304" pitchFamily="18" charset="0"/>
              </a:rPr>
              <a:t>Philippians 4: 11-13 - </a:t>
            </a:r>
            <a:r>
              <a:rPr lang="en-SG" sz="1800" i="1" dirty="0">
                <a:effectLst/>
                <a:latin typeface="Calibri" panose="020F0502020204030204" pitchFamily="34" charset="0"/>
                <a:ea typeface="SimSun" panose="02010600030101010101" pitchFamily="2" charset="-122"/>
                <a:cs typeface="Times New Roman" panose="02020603050405020304" pitchFamily="18" charset="0"/>
              </a:rPr>
              <a:t>Not that I am referring to being in need; for I have learned to be content with whatever I have. I know what it is to have little, and I know what it is to have plenty. In any and all circumstances I have learned the secret of being well-fed and of going hungry, of having plenty and of being in need. I can do all things through him who strengthens me.</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2000" b="1" dirty="0">
              <a:effectLst/>
              <a:ea typeface="SimSun" panose="02010600030101010101" pitchFamily="2" charset="-122"/>
              <a:cs typeface="Times New Roman" panose="02020603050405020304" pitchFamily="18" charset="0"/>
            </a:endParaRPr>
          </a:p>
          <a:p>
            <a:pPr marL="0" lvl="0" indent="0">
              <a:buNone/>
            </a:pPr>
            <a:r>
              <a:rPr lang="en-SG" sz="2000" b="1" dirty="0">
                <a:effectLst/>
                <a:ea typeface="SimSun" panose="02010600030101010101" pitchFamily="2" charset="-122"/>
                <a:cs typeface="Times New Roman" panose="02020603050405020304" pitchFamily="18" charset="0"/>
              </a:rPr>
              <a:t>Sharing: </a:t>
            </a:r>
            <a:r>
              <a:rPr lang="en-US" sz="2000" b="1" dirty="0">
                <a:effectLst/>
                <a:ea typeface="SimSun" panose="02010600030101010101" pitchFamily="2" charset="-122"/>
                <a:cs typeface="Times New Roman" panose="02020603050405020304" pitchFamily="18" charset="0"/>
              </a:rPr>
              <a:t>What does contentment mean to you?</a:t>
            </a:r>
            <a:endParaRPr lang="en-SG" sz="2000" b="1" dirty="0">
              <a:effectLst/>
              <a:ea typeface="SimSun" panose="02010600030101010101" pitchFamily="2" charset="-122"/>
              <a:cs typeface="Times New Roman" panose="02020603050405020304" pitchFamily="18" charset="0"/>
            </a:endParaRPr>
          </a:p>
          <a:p>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r>
              <a:rPr lang="en-US" sz="2000" b="1" dirty="0">
                <a:effectLst/>
                <a:ea typeface="SimSun" panose="02010600030101010101" pitchFamily="2" charset="-122"/>
                <a:cs typeface="Times New Roman" panose="02020603050405020304" pitchFamily="18" charset="0"/>
              </a:rPr>
              <a:t> </a:t>
            </a:r>
          </a:p>
          <a:p>
            <a:pPr marL="0" lv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pic>
        <p:nvPicPr>
          <p:cNvPr id="2" name="Picture 1">
            <a:extLst>
              <a:ext uri="{FF2B5EF4-FFF2-40B4-BE49-F238E27FC236}">
                <a16:creationId xmlns:a16="http://schemas.microsoft.com/office/drawing/2014/main" id="{BF018348-E747-40C3-AF68-9AE9DCD8E007}"/>
              </a:ext>
            </a:extLst>
          </p:cNvPr>
          <p:cNvPicPr>
            <a:picLocks noChangeAspect="1"/>
          </p:cNvPicPr>
          <p:nvPr/>
        </p:nvPicPr>
        <p:blipFill>
          <a:blip r:embed="rId2"/>
          <a:stretch>
            <a:fillRect/>
          </a:stretch>
        </p:blipFill>
        <p:spPr>
          <a:xfrm>
            <a:off x="6606403" y="3135086"/>
            <a:ext cx="4357688" cy="2899843"/>
          </a:xfrm>
          <a:prstGeom prst="rect">
            <a:avLst/>
          </a:prstGeom>
        </p:spPr>
      </p:pic>
    </p:spTree>
    <p:extLst>
      <p:ext uri="{BB962C8B-B14F-4D97-AF65-F5344CB8AC3E}">
        <p14:creationId xmlns:p14="http://schemas.microsoft.com/office/powerpoint/2010/main" val="219160387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Georgia"/>
        <a:ea typeface="Arial Black"/>
        <a:cs typeface=""/>
      </a:majorFont>
      <a:minorFont>
        <a:latin typeface="Georgia"/>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840</Words>
  <Application>Microsoft Office PowerPoint</Application>
  <PresentationFormat>Widescreen</PresentationFormat>
  <Paragraphs>93</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Default Design</vt:lpstr>
      <vt:lpstr>PowerPoint Presentation</vt:lpstr>
      <vt:lpstr>OPENING PRAYER</vt:lpstr>
      <vt:lpstr>PowerPoint Presentation</vt:lpstr>
      <vt:lpstr>PowerPoint Presentation</vt:lpstr>
      <vt:lpstr>Day One (One Another &amp; Real Love)</vt:lpstr>
      <vt:lpstr>Day Two (Debt)  </vt:lpstr>
      <vt:lpstr>PowerPoint Presentation</vt:lpstr>
      <vt:lpstr>PowerPoint Presentation</vt:lpstr>
      <vt:lpstr>PowerPoint Presentation</vt:lpstr>
      <vt:lpstr>Day Five (Spending)   </vt:lpstr>
      <vt:lpstr>Day 6 - Once and for all Decision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Choong</dc:creator>
  <cp:lastModifiedBy>Michael Dawson</cp:lastModifiedBy>
  <cp:revision>438</cp:revision>
  <dcterms:created xsi:type="dcterms:W3CDTF">2021-02-24T05:35:32Z</dcterms:created>
  <dcterms:modified xsi:type="dcterms:W3CDTF">2021-06-20T10:00:02Z</dcterms:modified>
</cp:coreProperties>
</file>