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97" r:id="rId3"/>
    <p:sldId id="326" r:id="rId5"/>
    <p:sldId id="351" r:id="rId6"/>
    <p:sldId id="345" r:id="rId7"/>
    <p:sldId id="419" r:id="rId8"/>
    <p:sldId id="416" r:id="rId9"/>
    <p:sldId id="420" r:id="rId10"/>
    <p:sldId id="421" r:id="rId11"/>
    <p:sldId id="422" r:id="rId12"/>
    <p:sldId id="423" r:id="rId13"/>
    <p:sldId id="424" r:id="rId14"/>
    <p:sldId id="394" r:id="rId15"/>
  </p:sldIdLst>
  <p:sldSz cx="12192000" cy="6858000"/>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4" autoAdjust="0"/>
  </p:normalViewPr>
  <p:slideViewPr>
    <p:cSldViewPr snapToGrid="0" snapToObjects="1" showGuides="1">
      <p:cViewPr varScale="1">
        <p:scale>
          <a:sx n="110" d="100"/>
          <a:sy n="110" d="100"/>
        </p:scale>
        <p:origin x="594" y="108"/>
      </p:cViewPr>
      <p:guideLst>
        <p:guide orient="horz" pos="2211"/>
        <p:guide pos="3756"/>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p>
            <a:pPr lvl="0" indent="0"/>
            <a:endParaRPr lang="en-US" altLang="en-US" sz="120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p>
            <a:pPr lvl="0" indent="0" algn="r"/>
            <a:fld id="{BB962C8B-B14F-4D97-AF65-F5344CB8AC3E}" type="datetime1">
              <a:rPr lang="en-US" altLang="en-US" sz="1200"/>
            </a:fld>
            <a:endParaRPr lang="en-US" altLang="en-US" sz="1200"/>
          </a:p>
        </p:txBody>
      </p:sp>
      <p:sp>
        <p:nvSpPr>
          <p:cNvPr id="2052"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Notes Placeholder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en-US" altLang="en-US"/>
              <a:t>Click to edit Master text styles</a:t>
            </a:r>
            <a:endParaRPr lang="en-US" altLang="en-US"/>
          </a:p>
          <a:p>
            <a:pPr lvl="1" indent="0"/>
            <a:r>
              <a:rPr lang="en-US" altLang="en-US"/>
              <a:t>Second level</a:t>
            </a:r>
            <a:endParaRPr lang="en-US" altLang="en-US"/>
          </a:p>
          <a:p>
            <a:pPr lvl="2" indent="0"/>
            <a:r>
              <a:rPr lang="en-US" altLang="en-US"/>
              <a:t>Third level</a:t>
            </a:r>
            <a:endParaRPr lang="en-US" altLang="en-US"/>
          </a:p>
          <a:p>
            <a:pPr lvl="3" indent="0"/>
            <a:r>
              <a:rPr lang="en-US" altLang="en-US"/>
              <a:t>Fourth level</a:t>
            </a:r>
            <a:endParaRPr lang="en-US" altLang="en-US"/>
          </a:p>
          <a:p>
            <a:pPr lvl="4" indent="0"/>
            <a:r>
              <a:rPr lang="en-US" altLang="en-US"/>
              <a:t>Fifth level</a:t>
            </a:r>
            <a:endParaRPr lang="en-US" altLang="en-US"/>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indent="0"/>
            <a:endParaRPr lang="en-US" altLang="en-US" sz="1200"/>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indent="0" algn="r"/>
            <a:fld id="{9A0DB2DC-4C9A-4742-B13C-FB6460FD3503}" type="slidenum">
              <a:rPr lang="en-US" altLang="en-US" sz="1200"/>
            </a:fld>
            <a:endParaRPr lang="en-US" altLang="en-US" sz="120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pPr fontAlgn="auto"/>
            <a:r>
              <a:rPr lang="en-US" strike="noStrike" noProof="1"/>
              <a:t>Click to edit Master title style</a:t>
            </a:r>
            <a:endParaRPr lang="en-US"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auto"/>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8"/>
            <a:ext cx="8070574"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a:p>
        </p:txBody>
      </p:sp>
      <p:sp>
        <p:nvSpPr>
          <p:cNvPr id="3" name="Table Placeholder 2"/>
          <p:cNvSpPr>
            <a:spLocks noGrp="1"/>
          </p:cNvSpPr>
          <p:nvPr>
            <p:ph type="tbl" idx="1"/>
          </p:nvPr>
        </p:nvSpPr>
        <p:spPr/>
        <p:txBody>
          <a:bodyPr/>
          <a:lstStyle/>
          <a:p>
            <a:pPr fontAlgn="base"/>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838200" y="1825625"/>
            <a:ext cx="5181600" cy="4351338"/>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pPr fontAlgn="auto"/>
            <a:r>
              <a:rPr lang="en-US" strike="noStrike" noProof="1"/>
              <a:t>Click to edit Master title style</a:t>
            </a:r>
            <a:endParaRPr lang="en-US"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0"/>
            <a:ext cx="5376672" cy="4525963"/>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205728" y="1600200"/>
            <a:ext cx="5376672" cy="4525963"/>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a:t>Click to edit Master title style</a:t>
            </a:r>
            <a:endParaRPr lang="en-US"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839788" y="2505075"/>
            <a:ext cx="5157787" cy="3684588"/>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72200" y="2505075"/>
            <a:ext cx="5183188" cy="3684588"/>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lstStyle/>
          <a:p>
            <a:pPr lvl="0"/>
            <a:endParaRPr lang="en-US" altLang="en-US">
              <a:sym typeface="Georgia" panose="02040502050405020303" pitchFamily="2" charset="0"/>
            </a:endParaRPr>
          </a:p>
        </p:txBody>
      </p:sp>
      <p:sp>
        <p:nvSpPr>
          <p:cNvPr id="8" name="Footer Placeholder 7"/>
          <p:cNvSpPr>
            <a:spLocks noGrp="1"/>
          </p:cNvSpPr>
          <p:nvPr>
            <p:ph type="ftr" sz="quarter" idx="11"/>
          </p:nvPr>
        </p:nvSpPr>
        <p:spPr/>
        <p:txBody>
          <a:bodyPr/>
          <a:lstStyle/>
          <a:p>
            <a:pPr lvl="0"/>
            <a:endParaRPr lang="en-US" altLang="en-US">
              <a:sym typeface="Georgia" panose="02040502050405020303" pitchFamily="2" charset="0"/>
            </a:endParaRPr>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lstStyle/>
          <a:p>
            <a:pPr lvl="0"/>
            <a:endParaRPr lang="en-US" altLang="en-US">
              <a:sym typeface="Georgia" panose="02040502050405020303" pitchFamily="2" charset="0"/>
            </a:endParaRPr>
          </a:p>
        </p:txBody>
      </p:sp>
      <p:sp>
        <p:nvSpPr>
          <p:cNvPr id="4" name="Footer Placeholder 3"/>
          <p:cNvSpPr>
            <a:spLocks noGrp="1"/>
          </p:cNvSpPr>
          <p:nvPr>
            <p:ph type="ftr" sz="quarter" idx="11"/>
          </p:nvPr>
        </p:nvSpPr>
        <p:spPr/>
        <p:txBody>
          <a:bodyPr/>
          <a:lstStyle/>
          <a:p>
            <a:pPr lvl="0"/>
            <a:endParaRPr lang="en-US" altLang="en-US">
              <a:sym typeface="Georgia" panose="02040502050405020303" pitchFamily="2" charset="0"/>
            </a:endParaRPr>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ltLang="en-US">
              <a:sym typeface="Georgia" panose="02040502050405020303" pitchFamily="2" charset="0"/>
            </a:endParaRPr>
          </a:p>
        </p:txBody>
      </p:sp>
      <p:sp>
        <p:nvSpPr>
          <p:cNvPr id="3" name="Footer Placeholder 2"/>
          <p:cNvSpPr>
            <a:spLocks noGrp="1"/>
          </p:cNvSpPr>
          <p:nvPr>
            <p:ph type="ftr" sz="quarter" idx="11"/>
          </p:nvPr>
        </p:nvSpPr>
        <p:spPr/>
        <p:txBody>
          <a:bodyPr/>
          <a:lstStyle/>
          <a:p>
            <a:pPr lvl="0"/>
            <a:endParaRPr lang="en-US" altLang="en-US">
              <a:sym typeface="Georgia" panose="02040502050405020303" pitchFamily="2" charset="0"/>
            </a:endParaRPr>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endParaRPr lang="en-US" strike="noStrike" noProof="1"/>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EP BG8.jpg"/>
          <p:cNvPicPr>
            <a:picLocks noChangeAspect="1"/>
          </p:cNvPicPr>
          <p:nvPr/>
        </p:nvPicPr>
        <p:blipFill>
          <a:blip r:embed="rId14"/>
          <a:stretch>
            <a:fillRect/>
          </a:stretch>
        </p:blipFill>
        <p:spPr>
          <a:xfrm>
            <a:off x="334963" y="188913"/>
            <a:ext cx="11522075" cy="6480175"/>
          </a:xfrm>
          <a:prstGeom prst="rect">
            <a:avLst/>
          </a:prstGeom>
          <a:noFill/>
          <a:ln w="9525">
            <a:noFill/>
          </a:ln>
        </p:spPr>
      </p:pic>
      <p:sp>
        <p:nvSpPr>
          <p:cNvPr id="1027" name="Rectangle 2"/>
          <p:cNvSpPr>
            <a:spLocks noGrp="1"/>
          </p:cNvSpPr>
          <p:nvPr>
            <p:ph type="title"/>
          </p:nvPr>
        </p:nvSpPr>
        <p:spPr>
          <a:xfrm>
            <a:off x="609600" y="274638"/>
            <a:ext cx="10972800" cy="1143000"/>
          </a:xfrm>
          <a:prstGeom prst="rect">
            <a:avLst/>
          </a:prstGeom>
          <a:noFill/>
          <a:ln w="9525">
            <a:noFill/>
          </a:ln>
        </p:spPr>
        <p:txBody>
          <a:bodyPr wrap="square" anchor="ctr"/>
          <a:lstStyle/>
          <a:p>
            <a:pPr lvl="0" indent="0"/>
            <a:r>
              <a:rPr lang="en-US" altLang="en-US"/>
              <a:t>Click to edit Master title style</a:t>
            </a:r>
            <a:endParaRPr lang="en-US" altLang="en-US"/>
          </a:p>
        </p:txBody>
      </p:sp>
      <p:sp>
        <p:nvSpPr>
          <p:cNvPr id="1028" name="Rectangle 3"/>
          <p:cNvSpPr>
            <a:spLocks noGrp="1"/>
          </p:cNvSpPr>
          <p:nvPr>
            <p:ph type="body"/>
          </p:nvPr>
        </p:nvSpPr>
        <p:spPr>
          <a:xfrm>
            <a:off x="609600" y="1600200"/>
            <a:ext cx="10972800" cy="4525963"/>
          </a:xfrm>
          <a:prstGeom prst="rect">
            <a:avLst/>
          </a:prstGeom>
          <a:noFill/>
          <a:ln w="9525">
            <a:noFill/>
          </a:ln>
        </p:spPr>
        <p:txBody>
          <a:bodyPr wrap="square" anchor="t"/>
          <a:lstStyle/>
          <a:p>
            <a:pPr lvl="0" indent="-342900"/>
            <a:r>
              <a:rPr lang="en-US" altLang="en-US"/>
              <a:t>Click to edit Master text styles</a:t>
            </a:r>
            <a:endParaRPr lang="en-US" altLang="en-US"/>
          </a:p>
        </p:txBody>
      </p:sp>
      <p:sp>
        <p:nvSpPr>
          <p:cNvPr id="1029" name="Rectangle 4"/>
          <p:cNvSpPr>
            <a:spLocks noGrp="1"/>
          </p:cNvSpPr>
          <p:nvPr>
            <p:ph type="dt" sz="half" idx="2"/>
          </p:nvPr>
        </p:nvSpPr>
        <p:spPr>
          <a:xfrm>
            <a:off x="609600" y="6245225"/>
            <a:ext cx="2844800" cy="476250"/>
          </a:xfrm>
          <a:prstGeom prst="rect">
            <a:avLst/>
          </a:prstGeom>
          <a:noFill/>
          <a:ln w="9525">
            <a:noFill/>
          </a:ln>
        </p:spPr>
        <p:txBody>
          <a:bodyPr lIns="90170" tIns="46990" rIns="90170" bIns="46990"/>
          <a:lstStyle>
            <a:lvl1pPr indent="0">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0" name="Rectangle 5"/>
          <p:cNvSpPr>
            <a:spLocks noGrp="1"/>
          </p:cNvSpPr>
          <p:nvPr>
            <p:ph type="ftr" sz="quarter" idx="3"/>
          </p:nvPr>
        </p:nvSpPr>
        <p:spPr>
          <a:xfrm>
            <a:off x="4165600" y="6245225"/>
            <a:ext cx="3860800" cy="476250"/>
          </a:xfrm>
          <a:prstGeom prst="rect">
            <a:avLst/>
          </a:prstGeom>
          <a:noFill/>
          <a:ln w="9525">
            <a:noFill/>
          </a:ln>
        </p:spPr>
        <p:txBody>
          <a:bodyPr vert="horz" wrap="square" anchor="t"/>
          <a:lstStyle>
            <a:lvl1pPr indent="0" algn="ctr">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1" name="Rectangle 6"/>
          <p:cNvSpPr>
            <a:spLocks noGrp="1"/>
          </p:cNvSpPr>
          <p:nvPr>
            <p:ph type="sldNum" sz="quarter" idx="4"/>
          </p:nvPr>
        </p:nvSpPr>
        <p:spPr>
          <a:xfrm>
            <a:off x="8737600" y="6245225"/>
            <a:ext cx="2844800" cy="476250"/>
          </a:xfrm>
          <a:prstGeom prst="rect">
            <a:avLst/>
          </a:prstGeom>
          <a:noFill/>
          <a:ln w="9525">
            <a:noFill/>
          </a:ln>
        </p:spPr>
        <p:txBody>
          <a:bodyPr vert="horz" wrap="square" anchor="t"/>
          <a:lstStyle>
            <a:lvl1pPr algn="r">
              <a:defRPr sz="1400">
                <a:latin typeface="Georgia" panose="02040502050405020303" pitchFamily="2" charset="0"/>
              </a:defRPr>
            </a:lvl1p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endParaRPr sz="1400" strike="noStrike" noProof="1">
              <a:latin typeface="Georgia" panose="02040502050405020303" pitchFamily="2" charset="0"/>
              <a:ea typeface="Arial" panose="020B0604020202020204" pitchFamily="34" charset="0"/>
              <a:cs typeface="+mn-ea"/>
              <a:sym typeface="Georgia" panose="02040502050405020303" pitchFamily="2"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9.xml"/><Relationship Id="rId2" Type="http://schemas.openxmlformats.org/officeDocument/2006/relationships/image" Target="../media/image9.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1"/>
          <a:stretch>
            <a:fillRect/>
          </a:stretch>
        </p:blipFill>
        <p:spPr>
          <a:xfrm>
            <a:off x="439211" y="467728"/>
            <a:ext cx="11313578" cy="5922544"/>
          </a:xfrm>
          <a:prstGeom prst="rect">
            <a:avLst/>
          </a:prstGeom>
        </p:spPr>
      </p:pic>
      <p:sp>
        <p:nvSpPr>
          <p:cNvPr id="3" name="Text Box 2"/>
          <p:cNvSpPr txBox="1"/>
          <p:nvPr/>
        </p:nvSpPr>
        <p:spPr>
          <a:xfrm>
            <a:off x="1028065" y="2917190"/>
            <a:ext cx="4542155" cy="398780"/>
          </a:xfrm>
          <a:prstGeom prst="rect">
            <a:avLst/>
          </a:prstGeom>
          <a:noFill/>
        </p:spPr>
        <p:txBody>
          <a:bodyPr wrap="square" rtlCol="0">
            <a:spAutoFit/>
          </a:bodyPr>
          <a:p>
            <a:r>
              <a:rPr lang="en-SG" altLang="en-US" sz="2000"/>
              <a:t>Building a Healthy Marriage - </a:t>
            </a:r>
            <a:r>
              <a:rPr lang="en-SG" altLang="en-US" sz="2000">
                <a:sym typeface="+mn-ea"/>
              </a:rPr>
              <a:t>Week 2</a:t>
            </a:r>
            <a:endParaRPr lang="en-SG" altLang="en-US" sz="200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Examples of once and for all decisions</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269508" y="1357703"/>
            <a:ext cx="11438789" cy="4874113"/>
          </a:xfrm>
        </p:spPr>
        <p:txBody>
          <a:bodyPr>
            <a:noAutofit/>
          </a:bodyPr>
          <a:lstStyle/>
          <a:p>
            <a:r>
              <a:rPr lang="en-SG" sz="2400" dirty="0">
                <a:effectLst/>
                <a:ea typeface="SimSun" panose="02010600030101010101" pitchFamily="2" charset="-122"/>
                <a:cs typeface="Times New Roman" panose="02020603050405020304" pitchFamily="18" charset="0"/>
              </a:rPr>
              <a:t>We are committed to remain married to each other our entire lives. We will never consider divorce or even mention it as a possibility even if we are having a heated argument</a:t>
            </a:r>
            <a:endParaRPr lang="en-SG" sz="2400" dirty="0">
              <a:effectLst/>
              <a:ea typeface="SimSun" panose="02010600030101010101" pitchFamily="2" charset="-122"/>
              <a:cs typeface="Times New Roman" panose="02020603050405020304" pitchFamily="18" charset="0"/>
            </a:endParaRPr>
          </a:p>
          <a:p>
            <a:r>
              <a:rPr lang="en-SG" sz="2400" dirty="0">
                <a:ea typeface="SimSun" panose="02010600030101010101" pitchFamily="2" charset="-122"/>
                <a:cs typeface="Times New Roman" panose="02020603050405020304" pitchFamily="18" charset="0"/>
              </a:rPr>
              <a:t>By God’s grace, we will become debt free and never go into one penny of debt</a:t>
            </a:r>
            <a:endParaRPr lang="en-SG" sz="2400" dirty="0">
              <a:ea typeface="SimSun" panose="02010600030101010101" pitchFamily="2" charset="-122"/>
              <a:cs typeface="Times New Roman" panose="02020603050405020304" pitchFamily="18" charset="0"/>
            </a:endParaRPr>
          </a:p>
          <a:p>
            <a:r>
              <a:rPr lang="en-SG" sz="2400" dirty="0">
                <a:effectLst/>
                <a:ea typeface="SimSun" panose="02010600030101010101" pitchFamily="2" charset="-122"/>
                <a:cs typeface="Times New Roman" panose="02020603050405020304" pitchFamily="18" charset="0"/>
              </a:rPr>
              <a:t>We will buy reliable used cards and drive them “until the wheels come off”</a:t>
            </a:r>
            <a:endParaRPr lang="en-SG" sz="2400" dirty="0">
              <a:effectLst/>
              <a:ea typeface="SimSun" panose="02010600030101010101" pitchFamily="2" charset="-122"/>
              <a:cs typeface="Times New Roman" panose="02020603050405020304" pitchFamily="18" charset="0"/>
            </a:endParaRPr>
          </a:p>
          <a:p>
            <a:r>
              <a:rPr lang="en-SG" sz="2400" dirty="0">
                <a:ea typeface="SimSun" panose="02010600030101010101" pitchFamily="2" charset="-122"/>
                <a:cs typeface="Times New Roman" panose="02020603050405020304" pitchFamily="18" charset="0"/>
              </a:rPr>
              <a:t>We will be generous givers</a:t>
            </a:r>
            <a:endParaRPr lang="en-SG" sz="2400" dirty="0">
              <a:ea typeface="SimSun" panose="02010600030101010101" pitchFamily="2" charset="-122"/>
              <a:cs typeface="Times New Roman" panose="02020603050405020304" pitchFamily="18" charset="0"/>
            </a:endParaRPr>
          </a:p>
          <a:p>
            <a:r>
              <a:rPr lang="en-SG" sz="2400" dirty="0">
                <a:effectLst/>
                <a:ea typeface="SimSun" panose="02010600030101010101" pitchFamily="2" charset="-122"/>
                <a:cs typeface="Times New Roman" panose="02020603050405020304" pitchFamily="18" charset="0"/>
              </a:rPr>
              <a:t>We will pray with each other daily</a:t>
            </a:r>
            <a:endParaRPr lang="en-SG" sz="2400" dirty="0">
              <a:effectLst/>
              <a:ea typeface="SimSun" panose="02010600030101010101" pitchFamily="2" charset="-122"/>
              <a:cs typeface="Times New Roman" panose="02020603050405020304" pitchFamily="18" charset="0"/>
            </a:endParaRPr>
          </a:p>
          <a:p>
            <a:r>
              <a:rPr lang="en-SG" sz="2400" dirty="0">
                <a:effectLst/>
                <a:ea typeface="SimSun" panose="02010600030101010101" pitchFamily="2" charset="-122"/>
                <a:cs typeface="Times New Roman" panose="02020603050405020304" pitchFamily="18" charset="0"/>
              </a:rPr>
              <a:t>We will be honest with each other</a:t>
            </a:r>
            <a:endParaRPr lang="en-SG" sz="2400" dirty="0">
              <a:effectLst/>
              <a:ea typeface="SimSun" panose="02010600030101010101" pitchFamily="2" charset="-122"/>
              <a:cs typeface="Times New Roman" panose="02020603050405020304" pitchFamily="18" charset="0"/>
            </a:endParaRPr>
          </a:p>
          <a:p>
            <a:r>
              <a:rPr lang="en-SG" sz="2400" dirty="0">
                <a:ea typeface="SimSun" panose="02010600030101010101" pitchFamily="2" charset="-122"/>
                <a:cs typeface="Times New Roman" panose="02020603050405020304" pitchFamily="18" charset="0"/>
              </a:rPr>
              <a:t>We will have a weekly money date</a:t>
            </a:r>
            <a:endParaRPr lang="en-SG" sz="2400" dirty="0">
              <a:effectLst/>
              <a:ea typeface="SimSun" panose="02010600030101010101" pitchFamily="2" charset="-122"/>
              <a:cs typeface="Times New Roman" panose="02020603050405020304" pitchFamily="18" charset="0"/>
            </a:endParaRPr>
          </a:p>
          <a:p>
            <a:pPr marL="0" indent="0">
              <a:buNone/>
            </a:pP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Once and for all Decision</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269508" y="1585477"/>
            <a:ext cx="11438789" cy="488513"/>
          </a:xfrm>
        </p:spPr>
        <p:txBody>
          <a:bodyPr>
            <a:noAutofit/>
          </a:bodyPr>
          <a:lstStyle/>
          <a:p>
            <a:pPr marL="0" lvl="0" indent="0">
              <a:buNone/>
            </a:pPr>
            <a:r>
              <a:rPr lang="en-SG" sz="3600" b="1" dirty="0">
                <a:effectLst/>
                <a:latin typeface="Calibri" panose="020F0502020204030204" pitchFamily="34" charset="0"/>
                <a:ea typeface="SimSun" panose="02010600030101010101" pitchFamily="2" charset="-122"/>
                <a:cs typeface="Times New Roman" panose="02020603050405020304" pitchFamily="18" charset="0"/>
              </a:rPr>
              <a:t>What is your once and for all decision?</a:t>
            </a:r>
            <a:endParaRPr lang="en-SG" sz="36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2400" b="1" dirty="0"/>
          </a:p>
        </p:txBody>
      </p:sp>
      <p:pic>
        <p:nvPicPr>
          <p:cNvPr id="4" name="Picture 3"/>
          <p:cNvPicPr>
            <a:picLocks noChangeAspect="1"/>
          </p:cNvPicPr>
          <p:nvPr/>
        </p:nvPicPr>
        <p:blipFill>
          <a:blip r:embed="rId1"/>
          <a:stretch>
            <a:fillRect/>
          </a:stretch>
        </p:blipFill>
        <p:spPr>
          <a:xfrm>
            <a:off x="2533762" y="2776154"/>
            <a:ext cx="6793119" cy="29428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6585882" y="4267832"/>
            <a:ext cx="4805996" cy="1401448"/>
          </a:xfrm>
        </p:spPr>
        <p:txBody>
          <a:bodyPr vert="horz" lIns="91440" tIns="45720" rIns="91440" bIns="45720" rtlCol="0" anchor="t">
            <a:normAutofit/>
          </a:bodyPr>
          <a:lstStyle/>
          <a:p>
            <a:pPr rtl="0" eaLnBrk="1" hangingPunct="1">
              <a:lnSpc>
                <a:spcPct val="90000"/>
              </a:lnSpc>
            </a:pPr>
            <a:r>
              <a:rPr lang="en-US" sz="4400" dirty="0">
                <a:solidFill>
                  <a:srgbClr val="000000"/>
                </a:solidFill>
              </a:rPr>
              <a:t>Closing Prayer</a:t>
            </a:r>
            <a:endParaRPr lang="en-US" sz="4400" dirty="0">
              <a:solidFill>
                <a:srgbClr val="000000"/>
              </a:solidFill>
            </a:endParaRPr>
          </a:p>
        </p:txBody>
      </p:sp>
      <p:sp>
        <p:nvSpPr>
          <p:cNvPr id="19" name="Freeform 49"/>
          <p:cNvSpPr>
            <a:spLocks noGrp="1" noRot="1" noChangeAspect="1" noMove="1" noResize="1" noEditPoints="1" noAdjustHandles="1" noChangeArrowheads="1" noChangeShapeType="1" noTextEdit="1"/>
          </p:cNvSpPr>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Placeholder 9"/>
          <p:cNvPicPr>
            <a:picLocks noGrp="1" noChangeAspect="1"/>
          </p:cNvPicPr>
          <p:nvPr>
            <p:ph type="pic" idx="1"/>
          </p:nvPr>
        </p:nvPicPr>
        <p:blipFill rotWithShape="1">
          <a:blip r:embed="rId2"/>
          <a:srcRect l="6905" r="6628" b="-1"/>
          <a:stretch>
            <a:fillRect/>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itle 3073"/>
          <p:cNvSpPr>
            <a:spLocks noGrp="1"/>
          </p:cNvSpPr>
          <p:nvPr>
            <p:ph type="title"/>
          </p:nvPr>
        </p:nvSpPr>
        <p:spPr>
          <a:xfrm>
            <a:off x="841248" y="2103120"/>
            <a:ext cx="7388352" cy="2651760"/>
          </a:xfrm>
        </p:spPr>
        <p:txBody>
          <a:bodyPr vert="horz" lIns="91440" tIns="45720" rIns="91440" bIns="45720" rtlCol="0" anchor="ctr">
            <a:normAutofit/>
          </a:bodyPr>
          <a:lstStyle/>
          <a:p>
            <a:pPr rtl="0" eaLnBrk="1" hangingPunct="1">
              <a:lnSpc>
                <a:spcPct val="90000"/>
              </a:lnSpc>
            </a:pPr>
            <a:r>
              <a:rPr lang="en-US" altLang="en-US" sz="6000" kern="1200" dirty="0">
                <a:solidFill>
                  <a:schemeClr val="tx1"/>
                </a:solidFill>
                <a:latin typeface="+mj-lt"/>
                <a:ea typeface="+mj-ea"/>
                <a:cs typeface="+mj-cs"/>
              </a:rPr>
              <a:t>OPENING PRAYER</a:t>
            </a:r>
            <a:endParaRPr lang="en-US" altLang="en-US" sz="6000" kern="1200" dirty="0">
              <a:solidFill>
                <a:schemeClr val="tx1"/>
              </a:solidFill>
              <a:latin typeface="+mj-lt"/>
              <a:ea typeface="+mj-ea"/>
              <a:cs typeface="+mj-cs"/>
            </a:endParaRPr>
          </a:p>
        </p:txBody>
      </p:sp>
      <p:sp>
        <p:nvSpPr>
          <p:cNvPr id="3" name="Text Placeholder 2"/>
          <p:cNvSpPr>
            <a:spLocks noGrp="1"/>
          </p:cNvSpPr>
          <p:nvPr>
            <p:ph type="body" idx="1"/>
          </p:nvPr>
        </p:nvSpPr>
        <p:spPr>
          <a:xfrm>
            <a:off x="8512934" y="2103120"/>
            <a:ext cx="3255513" cy="2651760"/>
          </a:xfrm>
        </p:spPr>
        <p:txBody>
          <a:bodyPr vert="horz" lIns="91440" tIns="45720" rIns="91440" bIns="45720" rtlCol="0" anchor="ctr">
            <a:normAutofit/>
          </a:bodyPr>
          <a:lstStyle/>
          <a:p>
            <a:pPr defTabSz="914400" rtl="0" eaLnBrk="1" hangingPunct="1">
              <a:lnSpc>
                <a:spcPct val="90000"/>
              </a:lnSpc>
              <a:spcBef>
                <a:spcPts val="1000"/>
              </a:spcBef>
            </a:pPr>
            <a:r>
              <a:rPr lang="en-US" sz="3200" i="1" kern="1200" dirty="0">
                <a:solidFill>
                  <a:schemeClr val="tx1"/>
                </a:solidFill>
                <a:latin typeface="+mn-lt"/>
                <a:ea typeface="+mn-ea"/>
                <a:cs typeface="+mn-cs"/>
              </a:rPr>
              <a:t>Let us pray…..</a:t>
            </a:r>
            <a:endParaRPr lang="en-US" sz="3200" i="1" kern="1200" dirty="0">
              <a:solidFill>
                <a:schemeClr val="tx1"/>
              </a:solidFill>
              <a:latin typeface="+mn-lt"/>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133"/>
          <p:cNvSpPr>
            <a:spLocks noGrp="1" noRot="1" noChangeAspect="1" noMove="1" noResize="1" noEditPoints="1" noAdjustHandles="1" noChangeArrowheads="1" noChangeShapeType="1" noTextEdit="1"/>
          </p:cNvSpPr>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135"/>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txBox="1"/>
          <p:nvPr/>
        </p:nvSpPr>
        <p:spPr>
          <a:xfrm>
            <a:off x="3045559" y="529736"/>
            <a:ext cx="5582478" cy="801965"/>
          </a:xfrm>
          <a:prstGeom prst="rect">
            <a:avLst/>
          </a:prstGeom>
          <a:noFill/>
          <a:ln w="9525">
            <a:noFill/>
          </a:ln>
        </p:spPr>
        <p:txBody>
          <a:bodyPr wrap="square" anchor="b"/>
          <a:lstStyle>
            <a:lvl1pPr marL="0" lvl="0" indent="0" algn="ctr" eaLnBrk="0" latinLnBrk="0" hangingPunct="0">
              <a:lnSpc>
                <a:spcPct val="100000"/>
              </a:lnSpc>
              <a:spcBef>
                <a:spcPct val="0"/>
              </a:spcBef>
              <a:spcAft>
                <a:spcPct val="0"/>
              </a:spcAft>
              <a:buClr>
                <a:srgbClr val="000000"/>
              </a:buClr>
              <a:buNone/>
              <a:defRPr sz="4500" kern="1200">
                <a:solidFill>
                  <a:schemeClr val="tx1"/>
                </a:solidFill>
                <a:latin typeface="+mj-lt"/>
                <a:ea typeface="+mj-ea"/>
                <a:cs typeface="+mj-cs"/>
                <a:sym typeface="Arial" panose="020B0604020202020204" pitchFamily="34" charset="0"/>
              </a:defRPr>
            </a:lvl1pPr>
          </a:lstStyle>
          <a:p>
            <a:pPr fontAlgn="auto">
              <a:buFontTx/>
            </a:pPr>
            <a:r>
              <a:rPr lang="en-US" b="1" dirty="0"/>
              <a:t>Week 2</a:t>
            </a:r>
            <a:endParaRPr lang="en-US" b="1" dirty="0"/>
          </a:p>
        </p:txBody>
      </p:sp>
      <p:pic>
        <p:nvPicPr>
          <p:cNvPr id="2" name="Picture 1"/>
          <p:cNvPicPr>
            <a:picLocks noChangeAspect="1"/>
          </p:cNvPicPr>
          <p:nvPr/>
        </p:nvPicPr>
        <p:blipFill>
          <a:blip r:embed="rId2"/>
          <a:stretch>
            <a:fillRect/>
          </a:stretch>
        </p:blipFill>
        <p:spPr>
          <a:xfrm>
            <a:off x="3609354" y="1509235"/>
            <a:ext cx="4819029" cy="4819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Roles in marriage</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269507" y="991943"/>
            <a:ext cx="11438789" cy="4874113"/>
          </a:xfrm>
        </p:spPr>
        <p:txBody>
          <a:bodyPr>
            <a:noAutofit/>
          </a:bodyPr>
          <a:lstStyle/>
          <a:p>
            <a:pPr marL="0" indent="0">
              <a:buNone/>
            </a:pPr>
            <a:r>
              <a:rPr lang="en-SG" sz="2400" i="1" dirty="0">
                <a:effectLst/>
                <a:ea typeface="SimSun" panose="02010600030101010101" pitchFamily="2" charset="-122"/>
                <a:cs typeface="Times New Roman" panose="02020603050405020304" pitchFamily="18" charset="0"/>
              </a:rPr>
              <a:t>For this reason a man shall leave his father and mother and be joined to his wife, and the two shall become one flesh. </a:t>
            </a:r>
            <a:r>
              <a:rPr lang="en-SG" sz="2400" b="1" i="1" dirty="0">
                <a:effectLst/>
                <a:ea typeface="SimSun" panose="02010600030101010101" pitchFamily="2" charset="-122"/>
                <a:cs typeface="Times New Roman" panose="02020603050405020304" pitchFamily="18" charset="0"/>
              </a:rPr>
              <a:t>– Matthew 19:5</a:t>
            </a:r>
            <a:endParaRPr lang="en-SG" sz="2400" b="1" i="1" dirty="0">
              <a:effectLst/>
              <a:ea typeface="SimSun" panose="02010600030101010101" pitchFamily="2" charset="-122"/>
              <a:cs typeface="Times New Roman" panose="02020603050405020304" pitchFamily="18" charset="0"/>
            </a:endParaRPr>
          </a:p>
          <a:p>
            <a:pPr marL="0" indent="0">
              <a:buNone/>
            </a:pPr>
            <a:endParaRPr lang="en-SG" sz="2400" b="1" i="1" dirty="0">
              <a:ea typeface="SimSun" panose="02010600030101010101" pitchFamily="2" charset="-122"/>
              <a:cs typeface="Times New Roman" panose="02020603050405020304" pitchFamily="18" charset="0"/>
            </a:endParaRPr>
          </a:p>
          <a:p>
            <a:pPr marL="0" indent="0">
              <a:buNone/>
            </a:pPr>
            <a:r>
              <a:rPr lang="en-SG" sz="2400" i="1" dirty="0">
                <a:effectLst/>
                <a:ea typeface="SimSun" panose="02010600030101010101" pitchFamily="2" charset="-122"/>
                <a:cs typeface="Times New Roman" panose="02020603050405020304" pitchFamily="18" charset="0"/>
              </a:rPr>
              <a:t>Husbands, love your wives, just as Christ loved the church and gave himself up for her, in order to make her holy by cleansing her with the washing of water by the word, so as to present the church to himself in </a:t>
            </a:r>
            <a:r>
              <a:rPr lang="en-SG" sz="2400" i="1" dirty="0" err="1">
                <a:effectLst/>
                <a:ea typeface="SimSun" panose="02010600030101010101" pitchFamily="2" charset="-122"/>
                <a:cs typeface="Times New Roman" panose="02020603050405020304" pitchFamily="18" charset="0"/>
              </a:rPr>
              <a:t>splendor</a:t>
            </a:r>
            <a:r>
              <a:rPr lang="en-SG" sz="2400" i="1" dirty="0">
                <a:effectLst/>
                <a:ea typeface="SimSun" panose="02010600030101010101" pitchFamily="2" charset="-122"/>
                <a:cs typeface="Times New Roman" panose="02020603050405020304" pitchFamily="18" charset="0"/>
              </a:rPr>
              <a:t>, without a spot or wrinkle or anything of the kind—yes, so that she may be holy and without blemish. In the same way, husbands should love their wives as they do their own bodies. He who loves his wife loves himself. </a:t>
            </a:r>
            <a:r>
              <a:rPr lang="en-SG" sz="2400" b="1" i="1" dirty="0">
                <a:effectLst/>
                <a:ea typeface="SimSun" panose="02010600030101010101" pitchFamily="2" charset="-122"/>
                <a:cs typeface="Times New Roman" panose="02020603050405020304" pitchFamily="18" charset="0"/>
              </a:rPr>
              <a:t>– Ephesians 5:25-28</a:t>
            </a:r>
            <a:endParaRPr lang="en-SG" sz="2400" b="1" i="1" dirty="0">
              <a:effectLst/>
              <a:ea typeface="SimSun" panose="02010600030101010101" pitchFamily="2" charset="-122"/>
              <a:cs typeface="Times New Roman" panose="02020603050405020304" pitchFamily="18" charset="0"/>
            </a:endParaRPr>
          </a:p>
          <a:p>
            <a:pPr marL="0" indent="0">
              <a:buNone/>
            </a:pPr>
            <a:endParaRPr lang="en-SG" sz="2400" b="1" i="1" dirty="0">
              <a:ea typeface="SimSun" panose="02010600030101010101" pitchFamily="2" charset="-122"/>
              <a:cs typeface="Times New Roman" panose="02020603050405020304" pitchFamily="18" charset="0"/>
            </a:endParaRPr>
          </a:p>
          <a:p>
            <a:pPr marL="0" indent="0">
              <a:buNone/>
            </a:pPr>
            <a:r>
              <a:rPr lang="en-SG" sz="2400" i="1" dirty="0">
                <a:effectLst/>
                <a:ea typeface="SimSun" panose="02010600030101010101" pitchFamily="2" charset="-122"/>
                <a:cs typeface="Times New Roman" panose="02020603050405020304" pitchFamily="18" charset="0"/>
              </a:rPr>
              <a:t>Each of you, however, should love his wife as himself, and a wife should respect her husband. </a:t>
            </a:r>
            <a:r>
              <a:rPr lang="en-SG" sz="2400" b="1" i="1" dirty="0">
                <a:effectLst/>
                <a:ea typeface="SimSun" panose="02010600030101010101" pitchFamily="2" charset="-122"/>
                <a:cs typeface="Times New Roman" panose="02020603050405020304" pitchFamily="18" charset="0"/>
              </a:rPr>
              <a:t>– Ephesians 5:33</a:t>
            </a:r>
            <a:endParaRPr lang="en-SG" sz="2400" b="1" dirty="0">
              <a:effectLst/>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54" y="350520"/>
            <a:ext cx="6876006" cy="831669"/>
          </a:xfrm>
        </p:spPr>
        <p:txBody>
          <a:bodyPr/>
          <a:lstStyle/>
          <a:p>
            <a:r>
              <a:rPr lang="en-SG" sz="4500" dirty="0"/>
              <a:t>Sharing</a:t>
            </a:r>
            <a:br>
              <a:rPr lang="en-SG" dirty="0"/>
            </a:br>
            <a:endParaRPr lang="en-SG" dirty="0"/>
          </a:p>
        </p:txBody>
      </p:sp>
      <p:pic>
        <p:nvPicPr>
          <p:cNvPr id="5" name="Picture Placeholder 4"/>
          <p:cNvPicPr>
            <a:picLocks noGrp="1" noChangeAspect="1"/>
          </p:cNvPicPr>
          <p:nvPr>
            <p:ph type="pic" idx="1"/>
          </p:nvPr>
        </p:nvPicPr>
        <p:blipFill>
          <a:blip r:embed="rId1"/>
          <a:srcRect l="7829" r="7829"/>
          <a:stretch>
            <a:fillRect/>
          </a:stretch>
        </p:blipFill>
        <p:spPr>
          <a:prstGeom prst="rect">
            <a:avLst/>
          </a:prstGeom>
        </p:spPr>
      </p:pic>
      <p:sp>
        <p:nvSpPr>
          <p:cNvPr id="4" name="Text Placeholder 3"/>
          <p:cNvSpPr>
            <a:spLocks noGrp="1"/>
          </p:cNvSpPr>
          <p:nvPr>
            <p:ph type="body" sz="half" idx="2"/>
          </p:nvPr>
        </p:nvSpPr>
        <p:spPr>
          <a:xfrm>
            <a:off x="222274" y="1360715"/>
            <a:ext cx="4933995" cy="3811588"/>
          </a:xfrm>
        </p:spPr>
        <p:txBody>
          <a:bodyPr/>
          <a:lstStyle/>
          <a:p>
            <a:pPr marL="0" indent="0">
              <a:buNone/>
            </a:pPr>
            <a:r>
              <a:rPr lang="en-SG" sz="2400" b="1" dirty="0">
                <a:effectLst/>
                <a:latin typeface="Calibri" panose="020F0502020204030204" pitchFamily="34" charset="0"/>
                <a:ea typeface="SimSun" panose="02010600030101010101" pitchFamily="2" charset="-122"/>
                <a:cs typeface="Times New Roman" panose="02020603050405020304" pitchFamily="18" charset="0"/>
              </a:rPr>
              <a:t>Husband </a:t>
            </a:r>
            <a:r>
              <a:rPr lang="en-SG" sz="2400" dirty="0">
                <a:effectLst/>
                <a:latin typeface="Calibri" panose="020F0502020204030204" pitchFamily="34" charset="0"/>
                <a:ea typeface="SimSun" panose="02010600030101010101" pitchFamily="2" charset="-122"/>
                <a:cs typeface="Times New Roman" panose="02020603050405020304" pitchFamily="18" charset="0"/>
              </a:rPr>
              <a:t>- How can you improve how you demonstrate your love for your wife?</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fontAlgn="auto">
              <a:spcAft>
                <a:spcPts val="0"/>
              </a:spcAft>
              <a:buNone/>
              <a:defRPr/>
            </a:pPr>
            <a:r>
              <a:rPr lang="en-SG" sz="2400" b="1" dirty="0">
                <a:effectLst/>
                <a:latin typeface="Calibri" panose="020F0502020204030204" pitchFamily="34" charset="0"/>
                <a:ea typeface="SimSun" panose="02010600030101010101" pitchFamily="2" charset="-122"/>
                <a:cs typeface="Times New Roman" panose="02020603050405020304" pitchFamily="18" charset="0"/>
              </a:rPr>
              <a:t>Wife </a:t>
            </a:r>
            <a:r>
              <a:rPr lang="en-SG" sz="2400" dirty="0">
                <a:effectLst/>
                <a:latin typeface="Calibri" panose="020F0502020204030204" pitchFamily="34" charset="0"/>
                <a:ea typeface="SimSun" panose="02010600030101010101" pitchFamily="2" charset="-122"/>
                <a:cs typeface="Times New Roman" panose="02020603050405020304" pitchFamily="18" charset="0"/>
              </a:rPr>
              <a:t>- How can you make progress in showing respect for your husband?</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endParaRPr lang="en-S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69209" y="-8348"/>
            <a:ext cx="10833922" cy="769776"/>
          </a:xfrm>
          <a:prstGeom prst="rect">
            <a:avLst/>
          </a:prstGeom>
          <a:noFill/>
          <a:ln w="9525">
            <a:noFill/>
          </a:ln>
        </p:spPr>
        <p:txBody>
          <a:bodyPr wrap="square" anchor="ctr"/>
          <a:lst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a:lstStyle>
          <a:p>
            <a:pPr fontAlgn="auto">
              <a:lnSpc>
                <a:spcPct val="133000"/>
              </a:lnSpc>
              <a:spcBef>
                <a:spcPts val="1200"/>
              </a:spcBef>
              <a:spcAft>
                <a:spcPts val="320"/>
              </a:spcAft>
              <a:buFontTx/>
            </a:pPr>
            <a:r>
              <a:rPr lang="en-SG" sz="2800" b="1" dirty="0">
                <a:latin typeface="+mn-lt"/>
                <a:ea typeface="SimSun" panose="02010600030101010101" pitchFamily="2" charset="-122"/>
                <a:cs typeface="Times New Roman" panose="02020603050405020304" pitchFamily="18" charset="0"/>
              </a:rPr>
              <a:t>Sharing (Roles in marriage &amp; communication)</a:t>
            </a:r>
            <a:endParaRPr lang="en-SG" sz="2800" b="1" dirty="0">
              <a:latin typeface="+mn-lt"/>
              <a:ea typeface="SimSun" panose="02010600030101010101" pitchFamily="2" charset="-122"/>
              <a:cs typeface="Times New Roman" panose="02020603050405020304" pitchFamily="18" charset="0"/>
            </a:endParaRPr>
          </a:p>
        </p:txBody>
      </p:sp>
      <p:sp>
        <p:nvSpPr>
          <p:cNvPr id="10" name="Content Placeholder 2"/>
          <p:cNvSpPr>
            <a:spLocks noGrp="1"/>
          </p:cNvSpPr>
          <p:nvPr>
            <p:ph idx="1"/>
          </p:nvPr>
        </p:nvSpPr>
        <p:spPr>
          <a:xfrm>
            <a:off x="269507" y="991943"/>
            <a:ext cx="11438789" cy="4874113"/>
          </a:xfrm>
        </p:spPr>
        <p:txBody>
          <a:bodyPr>
            <a:noAutofit/>
          </a:bodyPr>
          <a:lstStyle/>
          <a:p>
            <a:pPr marL="0" indent="0">
              <a:buNone/>
            </a:pPr>
            <a:r>
              <a:rPr lang="en-SG" sz="2400" i="1" dirty="0">
                <a:effectLst/>
                <a:ea typeface="SimSun" panose="02010600030101010101" pitchFamily="2" charset="-122"/>
                <a:cs typeface="Times New Roman" panose="02020603050405020304" pitchFamily="18" charset="0"/>
              </a:rPr>
              <a:t>You must understand this, my beloved: let everyone be quick to listen, slow to speak, slow to anger; for your anger does not produce God’s righteousness – James 1:19-20</a:t>
            </a:r>
            <a:endParaRPr lang="en-SG" sz="2400" i="1" dirty="0">
              <a:effectLst/>
              <a:ea typeface="SimSun" panose="02010600030101010101" pitchFamily="2" charset="-122"/>
              <a:cs typeface="Times New Roman" panose="02020603050405020304" pitchFamily="18" charset="0"/>
            </a:endParaRPr>
          </a:p>
          <a:p>
            <a:pPr marL="0" indent="0">
              <a:buNone/>
            </a:pPr>
            <a:endParaRPr lang="en-SG" sz="2000" dirty="0">
              <a:effectLst/>
              <a:ea typeface="SimSun" panose="02010600030101010101" pitchFamily="2" charset="-122"/>
              <a:cs typeface="Times New Roman" panose="02020603050405020304" pitchFamily="18" charset="0"/>
            </a:endParaRPr>
          </a:p>
          <a:p>
            <a:pPr marL="0" indent="0">
              <a:buNone/>
            </a:pPr>
            <a:r>
              <a:rPr lang="en-SG" sz="2000" dirty="0">
                <a:effectLst/>
                <a:ea typeface="SimSun" panose="02010600030101010101" pitchFamily="2" charset="-122"/>
                <a:cs typeface="Times New Roman" panose="02020603050405020304" pitchFamily="18" charset="0"/>
              </a:rPr>
              <a:t>On a scale of 1 to 10  (with 10 being the best), how would you rate your ability to communicate with your spouse? How does your spouse rate you?</a:t>
            </a:r>
            <a:endParaRPr lang="en-SG" sz="2000" dirty="0">
              <a:effectLst/>
              <a:ea typeface="SimSun" panose="02010600030101010101" pitchFamily="2" charset="-122"/>
              <a:cs typeface="Times New Roman" panose="02020603050405020304" pitchFamily="18" charset="0"/>
            </a:endParaRPr>
          </a:p>
          <a:p>
            <a:pPr marL="0" indent="0">
              <a:buNone/>
            </a:pPr>
            <a:endParaRPr lang="en-SG" sz="2400" i="1" dirty="0">
              <a:effectLst/>
              <a:ea typeface="SimSun" panose="02010600030101010101" pitchFamily="2" charset="-122"/>
              <a:cs typeface="Times New Roman" panose="02020603050405020304" pitchFamily="18" charset="0"/>
            </a:endParaRPr>
          </a:p>
          <a:p>
            <a:pPr marL="0" indent="0">
              <a:buNone/>
            </a:pPr>
            <a:endParaRPr lang="en-SG" sz="2400" b="1" i="1" dirty="0">
              <a:ea typeface="SimSun" panose="02010600030101010101" pitchFamily="2" charset="-122"/>
              <a:cs typeface="Times New Roman" panose="02020603050405020304" pitchFamily="18" charset="0"/>
            </a:endParaRPr>
          </a:p>
          <a:p>
            <a:pPr marL="0" indent="0">
              <a:buNone/>
            </a:pPr>
            <a:endParaRPr lang="en-SG" sz="2400" b="1" dirty="0">
              <a:effectLst/>
              <a:ea typeface="SimSun" panose="02010600030101010101" pitchFamily="2" charset="-122"/>
              <a:cs typeface="Times New Roman" panose="02020603050405020304" pitchFamily="18" charset="0"/>
            </a:endParaRPr>
          </a:p>
          <a:p>
            <a:pPr marL="0" indent="0">
              <a:buNone/>
            </a:pPr>
            <a:endParaRPr lang="en-SG" sz="2000" dirty="0">
              <a:effectLst/>
              <a:ea typeface="SimSun" panose="02010600030101010101" pitchFamily="2" charset="-122"/>
              <a:cs typeface="Times New Roman" panose="02020603050405020304" pitchFamily="18" charset="0"/>
            </a:endParaRPr>
          </a:p>
          <a:p>
            <a:pPr marL="0" indent="0">
              <a:buNone/>
            </a:pPr>
            <a:endParaRPr lang="en-SG" sz="2000" dirty="0">
              <a:ea typeface="SimSun" panose="02010600030101010101" pitchFamily="2" charset="-122"/>
              <a:cs typeface="Times New Roman" panose="02020603050405020304" pitchFamily="18" charset="0"/>
            </a:endParaRPr>
          </a:p>
          <a:p>
            <a:pPr marL="0" indent="0">
              <a:buNone/>
            </a:pPr>
            <a:r>
              <a:rPr lang="en-SG" sz="2000" b="1" dirty="0">
                <a:effectLst/>
                <a:ea typeface="SimSun" panose="02010600030101010101" pitchFamily="2" charset="-122"/>
                <a:cs typeface="Times New Roman" panose="02020603050405020304" pitchFamily="18" charset="0"/>
              </a:rPr>
              <a:t>What will you do to improve your communication skills?</a:t>
            </a: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graphicFrame>
        <p:nvGraphicFramePr>
          <p:cNvPr id="12" name="Table 11"/>
          <p:cNvGraphicFramePr>
            <a:graphicFrameLocks noGrp="1"/>
          </p:cNvGraphicFramePr>
          <p:nvPr/>
        </p:nvGraphicFramePr>
        <p:xfrm>
          <a:off x="1349827" y="3429000"/>
          <a:ext cx="8543109" cy="1628504"/>
        </p:xfrm>
        <a:graphic>
          <a:graphicData uri="http://schemas.openxmlformats.org/drawingml/2006/table">
            <a:tbl>
              <a:tblPr firstRow="1" firstCol="1" bandRow="1"/>
              <a:tblGrid>
                <a:gridCol w="1454403"/>
                <a:gridCol w="3394604"/>
                <a:gridCol w="3694102"/>
              </a:tblGrid>
              <a:tr h="459106">
                <a:tc>
                  <a:txBody>
                    <a:bodyPr/>
                    <a:lstStyle/>
                    <a:p>
                      <a:pPr algn="ctr"/>
                      <a:r>
                        <a:rPr lang="en-SG" sz="1800" b="1"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G" sz="1800" b="1" dirty="0">
                          <a:effectLst/>
                          <a:latin typeface="Calibri" panose="020F0502020204030204" pitchFamily="34" charset="0"/>
                          <a:ea typeface="SimSun" panose="02010600030101010101" pitchFamily="2" charset="-122"/>
                          <a:cs typeface="Times New Roman" panose="02020603050405020304" pitchFamily="18" charset="0"/>
                        </a:rPr>
                        <a:t>Husband’s Rating for:</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G" sz="1800" b="1">
                          <a:effectLst/>
                          <a:latin typeface="Calibri" panose="020F0502020204030204" pitchFamily="34" charset="0"/>
                          <a:ea typeface="SimSun" panose="02010600030101010101" pitchFamily="2" charset="-122"/>
                          <a:cs typeface="Times New Roman" panose="02020603050405020304" pitchFamily="18" charset="0"/>
                        </a:rPr>
                        <a:t>Wife’s rating for:</a:t>
                      </a:r>
                      <a:endParaRPr lang="en-SG"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428">
                <a:tc>
                  <a:txBody>
                    <a:bodyPr/>
                    <a:lstStyle/>
                    <a:p>
                      <a:pPr algn="just"/>
                      <a:r>
                        <a:rPr lang="en-SG" sz="1800" b="1" dirty="0">
                          <a:effectLst/>
                          <a:latin typeface="Calibri" panose="020F0502020204030204" pitchFamily="34" charset="0"/>
                          <a:ea typeface="SimSun" panose="02010600030101010101" pitchFamily="2" charset="-122"/>
                          <a:cs typeface="Times New Roman" panose="02020603050405020304" pitchFamily="18" charset="0"/>
                        </a:rPr>
                        <a:t>Husband</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SG"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SG"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970">
                <a:tc>
                  <a:txBody>
                    <a:bodyPr/>
                    <a:lstStyle/>
                    <a:p>
                      <a:pPr algn="just"/>
                      <a:r>
                        <a:rPr lang="en-SG" sz="1800" b="1">
                          <a:effectLst/>
                          <a:latin typeface="Calibri" panose="020F0502020204030204" pitchFamily="34" charset="0"/>
                          <a:ea typeface="SimSun" panose="02010600030101010101" pitchFamily="2" charset="-122"/>
                          <a:cs typeface="Times New Roman" panose="02020603050405020304" pitchFamily="18" charset="0"/>
                        </a:rPr>
                        <a:t>Wife</a:t>
                      </a:r>
                      <a:endParaRPr lang="en-SG" sz="18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SG"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SG"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Money Dates</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269507" y="991943"/>
            <a:ext cx="11438789" cy="4874113"/>
          </a:xfrm>
        </p:spPr>
        <p:txBody>
          <a:bodyPr>
            <a:noAutofit/>
          </a:bodyPr>
          <a:lstStyle/>
          <a:p>
            <a:pPr marL="0" indent="0">
              <a:buNone/>
            </a:pPr>
            <a:r>
              <a:rPr lang="en-SG" sz="2400" i="1" dirty="0">
                <a:effectLst/>
                <a:ea typeface="SimSun" panose="02010600030101010101" pitchFamily="2" charset="-122"/>
                <a:cs typeface="Times New Roman" panose="02020603050405020304" pitchFamily="18" charset="0"/>
              </a:rPr>
              <a:t>Again, truly I tell you, if two of you agree on earth about anything you ask, it will be done for you by my Father in heaven. For where two or three are gathered in my name, I am there among them. </a:t>
            </a:r>
            <a:r>
              <a:rPr lang="en-SG" sz="2400" b="1" i="1" dirty="0">
                <a:effectLst/>
                <a:ea typeface="SimSun" panose="02010600030101010101" pitchFamily="2" charset="-122"/>
                <a:cs typeface="Times New Roman" panose="02020603050405020304" pitchFamily="18" charset="0"/>
              </a:rPr>
              <a:t>– Matthew 18:19-20</a:t>
            </a:r>
            <a:endParaRPr lang="en-SG" sz="2400" b="1" i="1" dirty="0">
              <a:effectLst/>
              <a:ea typeface="SimSun" panose="02010600030101010101" pitchFamily="2" charset="-122"/>
              <a:cs typeface="Times New Roman" panose="02020603050405020304" pitchFamily="18" charset="0"/>
            </a:endParaRPr>
          </a:p>
          <a:p>
            <a:pPr marL="0" indent="0">
              <a:buNone/>
            </a:pPr>
            <a:endParaRPr lang="en-SG" sz="2400" b="1" i="1" dirty="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p:cNvSpPr txBox="1"/>
          <p:nvPr/>
        </p:nvSpPr>
        <p:spPr>
          <a:xfrm>
            <a:off x="775371" y="2658292"/>
            <a:ext cx="6043439" cy="2862942"/>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SG" sz="2400" dirty="0">
                <a:effectLst/>
                <a:latin typeface="Calibri" panose="020F0502020204030204" pitchFamily="34" charset="0"/>
                <a:ea typeface="SimSun" panose="02010600030101010101" pitchFamily="2" charset="-122"/>
                <a:cs typeface="Times New Roman" panose="02020603050405020304" pitchFamily="18" charset="0"/>
              </a:rPr>
              <a:t>1. According to this passage, why is it especially important for the husband and wife to pray together?</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r>
              <a:rPr lang="en-SG" sz="2400" dirty="0">
                <a:effectLst/>
                <a:latin typeface="Calibri" panose="020F0502020204030204" pitchFamily="34" charset="0"/>
                <a:ea typeface="SimSun" panose="02010600030101010101" pitchFamily="2" charset="-122"/>
                <a:cs typeface="Times New Roman" panose="02020603050405020304" pitchFamily="18" charset="0"/>
              </a:rPr>
              <a:t>2. If you don’t yet pray together, how do you plan to begin?</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pic>
        <p:nvPicPr>
          <p:cNvPr id="5" name="Picture 4"/>
          <p:cNvPicPr>
            <a:picLocks noChangeAspect="1"/>
          </p:cNvPicPr>
          <p:nvPr/>
        </p:nvPicPr>
        <p:blipFill>
          <a:blip r:embed="rId1"/>
          <a:stretch>
            <a:fillRect/>
          </a:stretch>
        </p:blipFill>
        <p:spPr>
          <a:xfrm>
            <a:off x="7093076" y="2249837"/>
            <a:ext cx="3061118" cy="38110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Encouragement</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483704" y="965422"/>
            <a:ext cx="11438789" cy="1542648"/>
          </a:xfrm>
        </p:spPr>
        <p:txBody>
          <a:bodyPr>
            <a:noAutofit/>
          </a:bodyPr>
          <a:lstStyle/>
          <a:p>
            <a:pPr marL="0" indent="0">
              <a:buNone/>
            </a:pPr>
            <a:r>
              <a:rPr lang="en-US" sz="2400" i="1" dirty="0">
                <a:effectLst/>
                <a:ea typeface="SimSun" panose="02010600030101010101" pitchFamily="2" charset="-122"/>
                <a:cs typeface="Times New Roman" panose="02020603050405020304" pitchFamily="18" charset="0"/>
              </a:rPr>
              <a:t>Finally, beloved</a:t>
            </a:r>
            <a:r>
              <a:rPr lang="en-SG" sz="2400" i="1" dirty="0">
                <a:effectLst/>
                <a:ea typeface="SimSun" panose="02010600030101010101" pitchFamily="2" charset="-122"/>
                <a:cs typeface="Times New Roman" panose="02020603050405020304" pitchFamily="18" charset="0"/>
              </a:rPr>
              <a:t>, </a:t>
            </a:r>
            <a:r>
              <a:rPr lang="en-US" sz="2400" i="1" dirty="0">
                <a:effectLst/>
                <a:ea typeface="SimSun" panose="02010600030101010101" pitchFamily="2" charset="-122"/>
                <a:cs typeface="Times New Roman" panose="02020603050405020304" pitchFamily="18" charset="0"/>
              </a:rPr>
              <a:t>whatever is true, whatever is honorable, whatever is just, whatever is pure, whatever is pleasing, whatever is commendable, if there is any excellence and if there is anything worthy of praise, think about these things.</a:t>
            </a:r>
            <a:r>
              <a:rPr lang="en-SG" sz="2400" i="1" dirty="0">
                <a:effectLst/>
                <a:ea typeface="SimSun" panose="02010600030101010101" pitchFamily="2" charset="-122"/>
                <a:cs typeface="Times New Roman" panose="02020603050405020304" pitchFamily="18" charset="0"/>
              </a:rPr>
              <a:t> </a:t>
            </a:r>
            <a:r>
              <a:rPr lang="en-SG" sz="2400" b="1" i="1" dirty="0">
                <a:effectLst/>
                <a:ea typeface="SimSun" panose="02010600030101010101" pitchFamily="2" charset="-122"/>
                <a:cs typeface="Times New Roman" panose="02020603050405020304" pitchFamily="18" charset="0"/>
              </a:rPr>
              <a:t>– Philippians 4:8</a:t>
            </a:r>
            <a:endParaRPr lang="en-SG" sz="2400" b="1" i="1" dirty="0">
              <a:effectLst/>
              <a:ea typeface="SimSun" panose="02010600030101010101" pitchFamily="2" charset="-122"/>
              <a:cs typeface="Times New Roman" panose="02020603050405020304" pitchFamily="18" charset="0"/>
            </a:endParaRPr>
          </a:p>
          <a:p>
            <a:pPr marL="0" indent="0">
              <a:buNone/>
            </a:pPr>
            <a:endParaRPr lang="en-SG" sz="2400" b="1" i="1" dirty="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p:cNvSpPr txBox="1"/>
          <p:nvPr/>
        </p:nvSpPr>
        <p:spPr>
          <a:xfrm>
            <a:off x="483704" y="3424647"/>
            <a:ext cx="6043439" cy="840376"/>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SG" sz="2400" dirty="0">
                <a:effectLst/>
                <a:latin typeface="Calibri" panose="020F0502020204030204" pitchFamily="34" charset="0"/>
                <a:ea typeface="SimSun" panose="02010600030101010101" pitchFamily="2" charset="-122"/>
                <a:cs typeface="Times New Roman" panose="02020603050405020304" pitchFamily="18" charset="0"/>
              </a:rPr>
              <a:t>1. What are 3 things you most appreciate about your spouse?</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pic>
        <p:nvPicPr>
          <p:cNvPr id="3080" name="Picture 8" descr="Love this!!! What Your Spouse Needs Most - &quot;One of the best ways to cherish  our spouse is by affirming God's love for them a… | Sacred marriage, Gary  thomas, Spous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18650" y="2468200"/>
            <a:ext cx="3945153" cy="3317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68" y="191948"/>
            <a:ext cx="12392756" cy="844372"/>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Seeking counsel and Honesty and Trust</a:t>
            </a:r>
            <a:endParaRPr lang="en-SG" b="1" dirty="0">
              <a:effectLst/>
              <a:latin typeface="+mn-lt"/>
              <a:ea typeface="SimSun" panose="02010600030101010101" pitchFamily="2" charset="-122"/>
              <a:cs typeface="Times New Roman" panose="02020603050405020304" pitchFamily="18" charset="0"/>
            </a:endParaRPr>
          </a:p>
        </p:txBody>
      </p:sp>
      <p:sp>
        <p:nvSpPr>
          <p:cNvPr id="3" name="Content Placeholder 2"/>
          <p:cNvSpPr>
            <a:spLocks noGrp="1"/>
          </p:cNvSpPr>
          <p:nvPr>
            <p:ph idx="1"/>
          </p:nvPr>
        </p:nvSpPr>
        <p:spPr>
          <a:xfrm>
            <a:off x="269507" y="1628219"/>
            <a:ext cx="11626402" cy="1827853"/>
          </a:xfrm>
        </p:spPr>
        <p:txBody>
          <a:bodyPr>
            <a:noAutofit/>
          </a:bodyPr>
          <a:lstStyle/>
          <a:p>
            <a:pPr marL="0" indent="0">
              <a:buNone/>
            </a:pPr>
            <a:r>
              <a:rPr lang="en-SG" sz="2400" i="1" dirty="0">
                <a:effectLst/>
                <a:ea typeface="SimSun" panose="02010600030101010101" pitchFamily="2" charset="-122"/>
                <a:cs typeface="Times New Roman" panose="02020603050405020304" pitchFamily="18" charset="0"/>
              </a:rPr>
              <a:t>Fools think their own way is right, but the wise listen to advice. </a:t>
            </a:r>
            <a:r>
              <a:rPr lang="en-SG" sz="2400" b="1" i="1" dirty="0">
                <a:effectLst/>
                <a:ea typeface="SimSun" panose="02010600030101010101" pitchFamily="2" charset="-122"/>
                <a:cs typeface="Times New Roman" panose="02020603050405020304" pitchFamily="18" charset="0"/>
              </a:rPr>
              <a:t>– Proverbs 12:15</a:t>
            </a:r>
            <a:endParaRPr lang="en-SG" sz="2400" b="1" i="1" dirty="0">
              <a:effectLst/>
              <a:ea typeface="SimSun" panose="02010600030101010101" pitchFamily="2" charset="-122"/>
              <a:cs typeface="Times New Roman" panose="02020603050405020304" pitchFamily="18" charset="0"/>
            </a:endParaRPr>
          </a:p>
          <a:p>
            <a:pPr marL="0" indent="0">
              <a:buNone/>
            </a:pPr>
            <a:endParaRPr lang="en-SG" sz="2400" i="1" dirty="0">
              <a:effectLst/>
              <a:ea typeface="SimSun" panose="02010600030101010101" pitchFamily="2" charset="-122"/>
              <a:cs typeface="Times New Roman" panose="02020603050405020304" pitchFamily="18" charset="0"/>
            </a:endParaRPr>
          </a:p>
          <a:p>
            <a:pPr marL="0" indent="0">
              <a:buNone/>
            </a:pPr>
            <a:r>
              <a:rPr lang="en-SG" sz="2400" i="1" dirty="0">
                <a:effectLst/>
                <a:ea typeface="SimSun" panose="02010600030101010101" pitchFamily="2" charset="-122"/>
                <a:cs typeface="Times New Roman" panose="02020603050405020304" pitchFamily="18" charset="0"/>
              </a:rPr>
              <a:t>Without counsel, plans go wrong, but with many advisers they succeed. – </a:t>
            </a:r>
            <a:r>
              <a:rPr lang="en-SG" sz="2400" b="1" i="1" dirty="0">
                <a:effectLst/>
                <a:ea typeface="SimSun" panose="02010600030101010101" pitchFamily="2" charset="-122"/>
                <a:cs typeface="Times New Roman" panose="02020603050405020304" pitchFamily="18" charset="0"/>
              </a:rPr>
              <a:t>Proverbs 15:22</a:t>
            </a:r>
            <a:endParaRPr lang="en-SG" sz="2400" b="1" i="1" dirty="0">
              <a:ea typeface="SimSun" panose="02010600030101010101" pitchFamily="2" charset="-122"/>
              <a:cs typeface="Times New Roman" panose="02020603050405020304" pitchFamily="18" charset="0"/>
            </a:endParaRPr>
          </a:p>
          <a:p>
            <a:pPr marL="0" indent="0">
              <a:buNone/>
            </a:pPr>
            <a:endParaRPr lang="en-SG" sz="24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p:cNvSpPr txBox="1"/>
          <p:nvPr/>
        </p:nvSpPr>
        <p:spPr>
          <a:xfrm>
            <a:off x="296091" y="4055449"/>
            <a:ext cx="10647227" cy="591899"/>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SG" sz="2000" b="1" dirty="0">
                <a:effectLst/>
                <a:latin typeface="Calibri" panose="020F0502020204030204" pitchFamily="34" charset="0"/>
                <a:ea typeface="SimSun" panose="02010600030101010101" pitchFamily="2" charset="-122"/>
                <a:cs typeface="Times New Roman" panose="02020603050405020304" pitchFamily="18" charset="0"/>
              </a:rPr>
              <a:t>Why do you think you should seek financial advice from your spouse?</a:t>
            </a:r>
            <a:endParaRPr lang="en-SG" sz="20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1200" dirty="0">
              <a:effectLst/>
              <a:highlight>
                <a:srgbClr val="FFFF00"/>
              </a:highligh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Georgia"/>
        <a:ea typeface="Arial Black"/>
        <a:cs typeface=""/>
      </a:majorFont>
      <a:minorFont>
        <a:latin typeface="Georgia"/>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2955</Words>
  <Application>WPS Presentation</Application>
  <PresentationFormat>Widescreen</PresentationFormat>
  <Paragraphs>113</Paragraphs>
  <Slides>12</Slides>
  <Notes>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Georgia</vt:lpstr>
      <vt:lpstr>Calibri</vt:lpstr>
      <vt:lpstr>Times New Roman</vt:lpstr>
      <vt:lpstr>Calibri</vt:lpstr>
      <vt:lpstr>Microsoft YaHei</vt:lpstr>
      <vt:lpstr>Arial Unicode MS</vt:lpstr>
      <vt:lpstr>Default Design</vt:lpstr>
      <vt:lpstr>PowerPoint 演示文稿</vt:lpstr>
      <vt:lpstr>OPENING PRAYER</vt:lpstr>
      <vt:lpstr>PowerPoint 演示文稿</vt:lpstr>
      <vt:lpstr>Roles in marriage</vt:lpstr>
      <vt:lpstr>Sharing </vt:lpstr>
      <vt:lpstr>PowerPoint 演示文稿</vt:lpstr>
      <vt:lpstr>Money Dates</vt:lpstr>
      <vt:lpstr>Encouragement</vt:lpstr>
      <vt:lpstr>Seeking counsel and Honesty and Trust</vt:lpstr>
      <vt:lpstr>Examples of once and for all decisions</vt:lpstr>
      <vt:lpstr>Once and for all Decision</vt:lpstr>
      <vt:lpstr>Closing 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Choong</dc:creator>
  <cp:lastModifiedBy>Andrea Toh</cp:lastModifiedBy>
  <cp:revision>421</cp:revision>
  <dcterms:created xsi:type="dcterms:W3CDTF">2021-02-24T05:35:00Z</dcterms:created>
  <dcterms:modified xsi:type="dcterms:W3CDTF">2021-05-14T06:37:56Z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