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97" r:id="rId3"/>
    <p:sldId id="326" r:id="rId5"/>
    <p:sldId id="351" r:id="rId6"/>
    <p:sldId id="345" r:id="rId7"/>
    <p:sldId id="408" r:id="rId8"/>
    <p:sldId id="416" r:id="rId9"/>
    <p:sldId id="349" r:id="rId10"/>
    <p:sldId id="417" r:id="rId11"/>
    <p:sldId id="418" r:id="rId12"/>
    <p:sldId id="422" r:id="rId13"/>
    <p:sldId id="394" r:id="rId14"/>
  </p:sldIdLst>
  <p:sldSz cx="12192000" cy="6858000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43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116" y="90"/>
      </p:cViewPr>
      <p:guideLst>
        <p:guide orient="horz" pos="2211"/>
        <p:guide pos="37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indent="0"/>
            <a:endParaRPr lang="en-US" altLang="en-US" sz="120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indent="0" algn="r"/>
            <a:fld id="{BB962C8B-B14F-4D97-AF65-F5344CB8AC3E}" type="datetime1">
              <a:rPr lang="en-US" altLang="en-US" sz="1200"/>
            </a:fld>
            <a:endParaRPr lang="en-US" altLang="en-US" sz="1200"/>
          </a:p>
        </p:txBody>
      </p:sp>
      <p:sp>
        <p:nvSpPr>
          <p:cNvPr id="2052" name="Slide Image 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Notes Placeholder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 indent="0"/>
            <a:r>
              <a:rPr lang="en-US" altLang="en-US"/>
              <a:t>Second level</a:t>
            </a:r>
            <a:endParaRPr lang="en-US" altLang="en-US"/>
          </a:p>
          <a:p>
            <a:pPr lvl="2" indent="0"/>
            <a:r>
              <a:rPr lang="en-US" altLang="en-US"/>
              <a:t>Third level</a:t>
            </a:r>
            <a:endParaRPr lang="en-US" altLang="en-US"/>
          </a:p>
          <a:p>
            <a:pPr lvl="3" indent="0"/>
            <a:r>
              <a:rPr lang="en-US" altLang="en-US"/>
              <a:t>Fourth level</a:t>
            </a:r>
            <a:endParaRPr lang="en-US" altLang="en-US"/>
          </a:p>
          <a:p>
            <a:pPr lvl="4" indent="0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indent="0"/>
            <a:endParaRPr lang="en-US" alt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indent="0" algn="r"/>
            <a:fld id="{9A0DB2DC-4C9A-4742-B13C-FB6460FD3503}" type="slidenum">
              <a:rPr lang="en-US" altLang="en-US" sz="1200"/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C307B-B328-824C-85A7-D2D418DEDD9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EP BG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963" y="188913"/>
            <a:ext cx="11522075" cy="6480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/>
          <a:p>
            <a:pPr lvl="0" indent="-342900"/>
            <a:r>
              <a:rPr lang="en-US" altLang="en-US"/>
              <a:t>Click to edit Master text styles</a:t>
            </a:r>
            <a:endParaRPr lang="en-US" altLang="en-US"/>
          </a:p>
        </p:txBody>
      </p:sp>
      <p:sp>
        <p:nvSpPr>
          <p:cNvPr id="1029" name="Rectangle 4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/>
          <a:lstStyle>
            <a:lvl1pPr indent="0">
              <a:defRPr sz="1400">
                <a:latin typeface="Georgia" panose="02040502050405020303" pitchFamily="2" charset="0"/>
              </a:defRPr>
            </a:lvl1pPr>
          </a:lstStyle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indent="0" algn="ctr">
              <a:defRPr sz="1400">
                <a:latin typeface="Georgia" panose="02040502050405020303" pitchFamily="2" charset="0"/>
              </a:defRPr>
            </a:lvl1pPr>
          </a:lstStyle>
          <a:p>
            <a:pPr lvl="0"/>
            <a:endParaRPr lang="en-US" altLang="en-US">
              <a:sym typeface="Georgia" panose="02040502050405020303" pitchFamily="2" charset="0"/>
            </a:endParaRPr>
          </a:p>
        </p:txBody>
      </p:sp>
      <p:sp>
        <p:nvSpPr>
          <p:cNvPr id="1031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algn="r">
              <a:defRPr sz="1400">
                <a:latin typeface="Georgia" panose="02040502050405020303" pitchFamily="2" charset="0"/>
              </a:defRPr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</a:fld>
            <a:r>
              <a:rPr sz="1400" strike="noStrike" noProof="1">
                <a:latin typeface="Georgia" panose="02040502050405020303" pitchFamily="2" charset="0"/>
                <a:ea typeface="Arial" panose="020B0604020202020204" pitchFamily="34" charset="0"/>
                <a:cs typeface="+mn-ea"/>
                <a:sym typeface="Georgia" panose="02040502050405020303" pitchFamily="2" charset="0"/>
              </a:rPr>
              <a:t>/10</a:t>
            </a:r>
            <a:endParaRPr sz="1400" strike="noStrike" noProof="1">
              <a:latin typeface="Georgia" panose="02040502050405020303" pitchFamily="2" charset="0"/>
              <a:ea typeface="Arial" panose="020B0604020202020204" pitchFamily="34" charset="0"/>
              <a:cs typeface="+mn-ea"/>
              <a:sym typeface="Georgia" panose="02040502050405020303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0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342900" lvl="0" indent="-342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lvl="1" indent="-28575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lvl="2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lvl="3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lvl="4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211" y="467728"/>
            <a:ext cx="11313578" cy="5922544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28065" y="2917190"/>
            <a:ext cx="4542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SG" altLang="en-US" sz="2000"/>
              <a:t>Introduction - Week 1</a:t>
            </a:r>
            <a:endParaRPr lang="en-SG" altLang="en-US" sz="2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SG" altLang="en-US"/>
              <a:t>Group Sharing</a:t>
            </a:r>
            <a:endParaRPr lang="en-SG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514350" indent="-514350">
              <a:buAutoNum type="arabicPeriod"/>
            </a:pPr>
            <a:r>
              <a:rPr lang="en-US" sz="1800"/>
              <a:t>Based on this passage, do you think God’s way of having a healthy marriage and handling money will differ from how most people view marriage and money? What do you think would be the greatest differences?</a:t>
            </a:r>
            <a:endParaRPr lang="en-US" sz="1800"/>
          </a:p>
          <a:p>
            <a:pPr marL="514350" indent="-514350">
              <a:buAutoNum type="arabicPeriod"/>
            </a:pPr>
            <a:endParaRPr lang="en-US" sz="1800"/>
          </a:p>
          <a:p>
            <a:pPr marL="514350" indent="-514350">
              <a:buAutoNum type="arabicPeriod"/>
            </a:pPr>
            <a:r>
              <a:rPr lang="en-SG" altLang="en-US" sz="1800"/>
              <a:t>From the Notes: </a:t>
            </a:r>
            <a:r>
              <a:rPr lang="en-US" sz="1800"/>
              <a:t>What information especially interested you? How will you apply what you learned?</a:t>
            </a:r>
            <a:endParaRPr lang="en-US" sz="1800"/>
          </a:p>
          <a:p>
            <a:pPr marL="514350" indent="-514350">
              <a:buAutoNum type="arabicPeriod"/>
            </a:pPr>
            <a:endParaRPr lang="en-US" sz="1800"/>
          </a:p>
          <a:p>
            <a:pPr marL="514350" indent="-514350">
              <a:buAutoNum type="arabicPeriod"/>
            </a:pPr>
            <a:r>
              <a:rPr lang="en-US" sz="1800"/>
              <a:t>What benefits do you hope to receive from participating in this study?</a:t>
            </a:r>
            <a:endParaRPr 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585882" y="4267832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 eaLnBrk="1" hangingPunct="1">
              <a:lnSpc>
                <a:spcPct val="90000"/>
              </a:lnSpc>
            </a:pPr>
            <a:r>
              <a:rPr lang="en-US" sz="4400" dirty="0">
                <a:solidFill>
                  <a:srgbClr val="000000"/>
                </a:solidFill>
              </a:rPr>
              <a:t>Closing Prayer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9" name="Freeform 4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905" r="6628" b="-1"/>
          <a:stretch>
            <a:fillRect/>
          </a:stretch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073"/>
          <p:cNvSpPr>
            <a:spLocks noGrp="1"/>
          </p:cNvSpPr>
          <p:nvPr>
            <p:ph type="title"/>
          </p:nvPr>
        </p:nvSpPr>
        <p:spPr>
          <a:xfrm>
            <a:off x="841248" y="2103120"/>
            <a:ext cx="7388352" cy="265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 eaLnBrk="1" hangingPunct="1">
              <a:lnSpc>
                <a:spcPct val="90000"/>
              </a:lnSpc>
            </a:pPr>
            <a:r>
              <a:rPr lang="en-US" alt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PRAYER</a:t>
            </a:r>
            <a:endParaRPr lang="en-US" alt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2934" y="2103120"/>
            <a:ext cx="3255513" cy="2651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rtl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3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us pray…..</a:t>
            </a:r>
            <a:endParaRPr lang="en-US" sz="32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13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3115134" y="330954"/>
            <a:ext cx="5582478" cy="801965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</a:lstStyle>
          <a:p>
            <a:pPr fontAlgn="auto">
              <a:buFontTx/>
            </a:pPr>
            <a:r>
              <a:rPr lang="en-US" b="1" dirty="0"/>
              <a:t>What is the Goal?</a:t>
            </a:r>
            <a:endParaRPr lang="en-US" b="1" dirty="0"/>
          </a:p>
        </p:txBody>
      </p:sp>
      <p:sp>
        <p:nvSpPr>
          <p:cNvPr id="13" name="Content Placeholder 2"/>
          <p:cNvSpPr txBox="1"/>
          <p:nvPr/>
        </p:nvSpPr>
        <p:spPr>
          <a:xfrm>
            <a:off x="234039" y="3011558"/>
            <a:ext cx="3016927" cy="437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More money?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8792819" y="2258489"/>
            <a:ext cx="3501887" cy="1506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to grow together with a shared mission?</a:t>
            </a:r>
            <a:endParaRPr lang="en-SG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83" y="1558634"/>
            <a:ext cx="5437579" cy="3878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8" y="191948"/>
            <a:ext cx="6071196" cy="1325563"/>
          </a:xfrm>
        </p:spPr>
        <p:txBody>
          <a:bodyPr/>
          <a:lstStyle/>
          <a:p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the four hallmarks of marriage?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8" y="1368424"/>
            <a:ext cx="6639888" cy="487411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4 Tenets </a:t>
            </a:r>
            <a:r>
              <a:rPr lang="en-US" sz="2400" dirty="0"/>
              <a:t>of the wedding vows: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Free</a:t>
            </a:r>
            <a:r>
              <a:rPr lang="en-US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Total</a:t>
            </a:r>
            <a:r>
              <a:rPr lang="en-US" sz="2400" dirty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Faithful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Fruitful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09396" y="0"/>
            <a:ext cx="527538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838200" y="3526300"/>
            <a:ext cx="10617200" cy="25884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I live this out in my financial planning?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5 money mistakes you should avoid in your marriage | Her World Singapor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75336"/>
            <a:ext cx="11823637" cy="650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/>
          <p:nvPr/>
        </p:nvSpPr>
        <p:spPr>
          <a:xfrm>
            <a:off x="3726270" y="225661"/>
            <a:ext cx="6739633" cy="801965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marL="0" lv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</a:lstStyle>
          <a:p>
            <a:pPr fontAlgn="auto">
              <a:buFontTx/>
            </a:pPr>
            <a:r>
              <a:rPr lang="en-US" b="1" dirty="0"/>
              <a:t>Reflection</a:t>
            </a:r>
            <a:endParaRPr lang="en-US" b="1" dirty="0"/>
          </a:p>
        </p:txBody>
      </p:sp>
      <p:sp>
        <p:nvSpPr>
          <p:cNvPr id="13" name="Content Placeholder 2"/>
          <p:cNvSpPr txBox="1"/>
          <p:nvPr/>
        </p:nvSpPr>
        <p:spPr>
          <a:xfrm>
            <a:off x="4121500" y="1868559"/>
            <a:ext cx="4565299" cy="437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alibri" panose="020F0502020204030204"/>
              </a:rPr>
              <a:t>How do I live this out in my financial planning?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49" y="43848"/>
            <a:ext cx="11618655" cy="736664"/>
          </a:xfrm>
        </p:spPr>
        <p:txBody>
          <a:bodyPr/>
          <a:lstStyle/>
          <a:p>
            <a:r>
              <a:rPr lang="en-SG" dirty="0"/>
              <a:t>1. Free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6296" y="761427"/>
            <a:ext cx="6362298" cy="508495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we communicate freely and without fear of judgement about our spending and our financial needs/priorities?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we hide expenses from each other?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we know each other's attitudes towards money?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 there any family-of-origin issues which affect our ability to be open to each other, to trust our spouse with our income?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we view money as affecting the 'balance of power' in our relationship?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54" y="991013"/>
            <a:ext cx="4376869" cy="44357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49" y="43848"/>
            <a:ext cx="11618655" cy="736664"/>
          </a:xfrm>
        </p:spPr>
        <p:txBody>
          <a:bodyPr/>
          <a:lstStyle/>
          <a:p>
            <a:r>
              <a:rPr lang="en-SG" dirty="0"/>
              <a:t>2. Total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966" y="681227"/>
            <a:ext cx="6362298" cy="508495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we look at financial planning holistically?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we balance short-term needs with long-term goals?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we balance budgeting for the immediate family against financial commitments/responsibilities to the wider society?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we discern when is a good time to invest our time and treasure (e.g. in further studies, or in staying home with the kids) for the good of the family unit?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1519" y="780512"/>
            <a:ext cx="3312368" cy="496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66" y="43848"/>
            <a:ext cx="11618655" cy="736664"/>
          </a:xfrm>
        </p:spPr>
        <p:txBody>
          <a:bodyPr/>
          <a:lstStyle/>
          <a:p>
            <a:r>
              <a:rPr lang="en-SG" dirty="0"/>
              <a:t>3. Faithful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076" y="3697356"/>
            <a:ext cx="8219661" cy="282077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Have I committed my finances fully to my spouse?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I see us as "one flesh" financially, e.g. shared bank account, joint responsibility?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I have shared investments with other relatives or friends which might endanger this financial fidelity to my spouse - especially investments which I haven't revealed to my spouse?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9432" y="339871"/>
            <a:ext cx="5932986" cy="3280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49" y="43848"/>
            <a:ext cx="11618655" cy="736664"/>
          </a:xfrm>
        </p:spPr>
        <p:txBody>
          <a:bodyPr/>
          <a:lstStyle/>
          <a:p>
            <a:r>
              <a:rPr lang="en-SG" dirty="0"/>
              <a:t>4. Fruitful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804" y="999942"/>
            <a:ext cx="5744559" cy="508495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our spending focused purely on ourselves and short-term pleasures, or are we focused on giving life to others?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financial plans do we need to start a family or enlarge our family, and to have our children raised by us (as far as possible)?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What are we willing to give up in order to have children? 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SG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How do we budget our allowances for parents, tithes to church and donations to charities?</a:t>
            </a:r>
            <a:endParaRPr lang="en-SG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639" y="1034439"/>
            <a:ext cx="5744559" cy="43028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Georgia"/>
        <a:ea typeface="Arial Black"/>
        <a:cs typeface=""/>
      </a:majorFont>
      <a:minorFont>
        <a:latin typeface="Georgia"/>
        <a:ea typeface="Arial Blac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2250</Words>
  <Application>WPS Presentation</Application>
  <PresentationFormat>Widescreen</PresentationFormat>
  <Paragraphs>68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Georgia</vt:lpstr>
      <vt:lpstr>Calibri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OPENING PRAYER</vt:lpstr>
      <vt:lpstr>PowerPoint 演示文稿</vt:lpstr>
      <vt:lpstr>What are the four hallmarks of marriage? </vt:lpstr>
      <vt:lpstr>PowerPoint 演示文稿</vt:lpstr>
      <vt:lpstr>1. Free</vt:lpstr>
      <vt:lpstr>2. Total</vt:lpstr>
      <vt:lpstr>3. Faithful</vt:lpstr>
      <vt:lpstr>4. Fruitful</vt:lpstr>
      <vt:lpstr>PowerPoint 演示文稿</vt:lpstr>
      <vt:lpstr>Closing Prayer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Choong</dc:creator>
  <cp:lastModifiedBy>Andrea Toh</cp:lastModifiedBy>
  <cp:revision>412</cp:revision>
  <dcterms:created xsi:type="dcterms:W3CDTF">2021-02-24T05:35:00Z</dcterms:created>
  <dcterms:modified xsi:type="dcterms:W3CDTF">2021-04-30T10:47:17Z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