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51" r:id="rId2"/>
    <p:sldId id="326" r:id="rId3"/>
    <p:sldId id="409" r:id="rId4"/>
    <p:sldId id="397" r:id="rId5"/>
    <p:sldId id="353" r:id="rId6"/>
    <p:sldId id="374" r:id="rId7"/>
    <p:sldId id="356" r:id="rId8"/>
    <p:sldId id="354" r:id="rId9"/>
    <p:sldId id="357" r:id="rId10"/>
    <p:sldId id="392" r:id="rId11"/>
    <p:sldId id="413" r:id="rId12"/>
    <p:sldId id="414" r:id="rId13"/>
    <p:sldId id="388" r:id="rId14"/>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extLst>
    <p:ext uri="{EFAFB233-063F-42B5-8137-9DF3F51BA10A}">
      <p15:sldGuideLst xmlns:p15="http://schemas.microsoft.com/office/powerpoint/2012/main">
        <p15:guide id="1" orient="horz" pos="2211">
          <p15:clr>
            <a:srgbClr val="A4A3A4"/>
          </p15:clr>
        </p15:guide>
        <p15:guide id="2" pos="37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1" d="100"/>
          <a:sy n="101" d="100"/>
        </p:scale>
        <p:origin x="876" y="108"/>
      </p:cViewPr>
      <p:guideLst>
        <p:guide orient="horz" pos="2211"/>
        <p:guide pos="3775"/>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p>
            <a:pPr lvl="0" indent="0" algn="r"/>
            <a:fld id="{BB962C8B-B14F-4D97-AF65-F5344CB8AC3E}" type="datetime1">
              <a:rPr lang="en-US" altLang="en-US" sz="1200"/>
              <a:t>10/20/2023</a:t>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en-US" altLang="en-US"/>
              <a:t>Click to edit Master text styles</a:t>
            </a:r>
          </a:p>
          <a:p>
            <a:pPr lvl="1" indent="0"/>
            <a:r>
              <a:rPr lang="en-US" altLang="en-US"/>
              <a:t>Second level</a:t>
            </a:r>
          </a:p>
          <a:p>
            <a:pPr lvl="2" indent="0"/>
            <a:r>
              <a:rPr lang="en-US" altLang="en-US"/>
              <a:t>Third level</a:t>
            </a:r>
          </a:p>
          <a:p>
            <a:pPr lvl="3" indent="0"/>
            <a:r>
              <a:rPr lang="en-US" altLang="en-US"/>
              <a:t>Fourth level</a:t>
            </a:r>
          </a:p>
          <a:p>
            <a:pPr lvl="4" indent="0"/>
            <a:r>
              <a:rPr lang="en-US" altLang="en-US"/>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p>
            <a:pPr lvl="0" indent="0" algn="r"/>
            <a:fld id="{9A0DB2DC-4C9A-4742-B13C-FB6460FD35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p:sp>
      <p:sp>
        <p:nvSpPr>
          <p:cNvPr id="10242" name="Text Placeholder 2"/>
          <p:cNvSpPr>
            <a:spLocks noGrp="1"/>
          </p:cNvSpPr>
          <p:nvPr>
            <p:ph type="body"/>
          </p:nvPr>
        </p:nvSpPr>
        <p:spPr/>
        <p:txBody>
          <a:bodyPr lIns="91440" tIns="45720" rIns="91440" bIns="45720" anchor="t"/>
          <a:lstStyle/>
          <a:p>
            <a:pPr lvl="0"/>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r>
              <a:rPr lang="en-SG" altLang="en-US"/>
              <a:t>2. I</a:t>
            </a:r>
            <a:r>
              <a:rPr lang="en-US"/>
              <a:t>t involves looking at the inner workings of your marriage—the way your personality interacts with your spouse</a:t>
            </a:r>
            <a:r>
              <a:rPr lang="en-SG" altLang="en-US"/>
              <a:t>'</a:t>
            </a:r>
            <a:r>
              <a:rPr lang="en-US"/>
              <a:t>s—to discover the root causes of your conflict. It means not settling for surface appearances where your marriage is concerned.</a:t>
            </a:r>
          </a:p>
          <a:p>
            <a:r>
              <a:rPr lang="en-US"/>
              <a:t>These things might </a:t>
            </a:r>
          </a:p>
          <a:p>
            <a:r>
              <a:rPr lang="en-US"/>
              <a:t>be difficult for them to admit out loud.</a:t>
            </a:r>
          </a:p>
          <a:p>
            <a:r>
              <a:rPr lang="en-US"/>
              <a:t>• They</a:t>
            </a:r>
            <a:r>
              <a:rPr lang="en-SG" altLang="en-US"/>
              <a:t>'</a:t>
            </a:r>
            <a:r>
              <a:rPr lang="en-US"/>
              <a:t>re not sure what to look for.</a:t>
            </a:r>
          </a:p>
          <a:p>
            <a:r>
              <a:rPr lang="en-US"/>
              <a:t>• They</a:t>
            </a:r>
            <a:r>
              <a:rPr lang="en-SG" altLang="en-US"/>
              <a:t>'</a:t>
            </a:r>
            <a:r>
              <a:rPr lang="en-US"/>
              <a:t>re afraid of finding a serious problem.</a:t>
            </a:r>
          </a:p>
          <a:p>
            <a:r>
              <a:rPr lang="en-US"/>
              <a:t>• They don</a:t>
            </a:r>
            <a:r>
              <a:rPr lang="en-SG" altLang="en-US"/>
              <a:t>'</a:t>
            </a:r>
            <a:r>
              <a:rPr lang="en-US"/>
              <a:t>t have the motivation or energy to fix the potentially serious problem that may be under there.</a:t>
            </a:r>
          </a:p>
          <a:p>
            <a:r>
              <a:rPr lang="en-US"/>
              <a:t>• They prefer to maintain the illusion that everything is running smoothly.</a:t>
            </a:r>
          </a:p>
          <a:p>
            <a:endParaRPr lang="en-US"/>
          </a:p>
          <a:p>
            <a:r>
              <a:rPr lang="en-SG" altLang="en-US"/>
              <a:t>3. </a:t>
            </a:r>
            <a:r>
              <a:rPr lang="en-US"/>
              <a:t>Use any or all of the following suggestions to supplement your group members’ responses.</a:t>
            </a:r>
          </a:p>
          <a:p>
            <a:r>
              <a:rPr lang="en-US"/>
              <a:t>• Conflict is a normal part of any relationship.</a:t>
            </a:r>
          </a:p>
          <a:p>
            <a:r>
              <a:rPr lang="en-US"/>
              <a:t>• No one really “wins” a conflict.</a:t>
            </a:r>
          </a:p>
          <a:p>
            <a:r>
              <a:rPr lang="en-US"/>
              <a:t>• Being right is much less important than being kind.</a:t>
            </a:r>
          </a:p>
          <a:p>
            <a:r>
              <a:rPr lang="en-US"/>
              <a:t>• Some things can never be un-said.</a:t>
            </a:r>
          </a:p>
          <a:p>
            <a:r>
              <a:rPr lang="en-US"/>
              <a:t>• Never let a conflict extend past bedtime.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SG"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SG" altLang="en-US" dirty="0"/>
          </a:p>
        </p:txBody>
      </p:sp>
    </p:spTree>
    <p:extLst>
      <p:ext uri="{BB962C8B-B14F-4D97-AF65-F5344CB8AC3E}">
        <p14:creationId xmlns:p14="http://schemas.microsoft.com/office/powerpoint/2010/main" val="23673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Text Placeholder 2"/>
          <p:cNvSpPr>
            <a:spLocks noGrp="1"/>
          </p:cNvSpPr>
          <p:nvPr>
            <p:ph type="body"/>
          </p:nvPr>
        </p:nvSpPr>
        <p:spPr/>
        <p:txBody>
          <a:bodyPr/>
          <a:lstStyle/>
          <a:p>
            <a:endParaRPr lang="en-SG" altLang="en-US" dirty="0"/>
          </a:p>
        </p:txBody>
      </p:sp>
    </p:spTree>
    <p:extLst>
      <p:ext uri="{BB962C8B-B14F-4D97-AF65-F5344CB8AC3E}">
        <p14:creationId xmlns:p14="http://schemas.microsoft.com/office/powerpoint/2010/main" val="3848192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a:t>Click to edit Master subtitle style</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a:t>Click to edit Master title style</a:t>
            </a:r>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lstStyle/>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Date Placeholder 6"/>
          <p:cNvSpPr>
            <a:spLocks noGrp="1"/>
          </p:cNvSpPr>
          <p:nvPr>
            <p:ph type="dt" sz="half" idx="10"/>
          </p:nvPr>
        </p:nvSpPr>
        <p:spPr/>
        <p:txBody>
          <a:bodyPr/>
          <a:lstStyle/>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lstStyle/>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Date Placeholder 2"/>
          <p:cNvSpPr>
            <a:spLocks noGrp="1"/>
          </p:cNvSpPr>
          <p:nvPr>
            <p:ph type="dt" sz="half" idx="10"/>
          </p:nvPr>
        </p:nvSpPr>
        <p:spPr/>
        <p:txBody>
          <a:bodyPr/>
          <a:lstStyle/>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lstStyle/>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lstStyle/>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lstStyle/>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EP BG8.jpg"/>
          <p:cNvPicPr>
            <a:picLocks noChangeAspect="1"/>
          </p:cNvPicPr>
          <p:nvPr/>
        </p:nvPicPr>
        <p:blipFill>
          <a:blip r:embed="rId15"/>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lstStyle/>
          <a:p>
            <a:pPr lvl="0" indent="0"/>
            <a:r>
              <a:rPr lang="en-US" altLang="en-US"/>
              <a:t>Click to edit Master title style</a:t>
            </a:r>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lstStyle/>
          <a:p>
            <a:pPr lvl="0" indent="-342900"/>
            <a:r>
              <a:rPr lang="en-US" altLang="en-US"/>
              <a:t>Click to edit Master text styles</a:t>
            </a:r>
          </a:p>
        </p:txBody>
      </p:sp>
      <p:sp>
        <p:nvSpPr>
          <p:cNvPr id="1029" name="Rectangle 4"/>
          <p:cNvSpPr>
            <a:spLocks noGrp="1"/>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t>‹#›</a:t>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p>
        </p:txBody>
      </p:sp>
      <p:sp>
        <p:nvSpPr>
          <p:cNvPr id="3" name="TextBox 2"/>
          <p:cNvSpPr txBox="1"/>
          <p:nvPr userDrawn="1"/>
        </p:nvSpPr>
        <p:spPr>
          <a:xfrm>
            <a:off x="63500" y="63500"/>
            <a:ext cx="1241425" cy="152400"/>
          </a:xfrm>
          <a:prstGeom prst="rect">
            <a:avLst/>
          </a:prstGeom>
        </p:spPr>
        <p:txBody>
          <a:bodyPr horzOverflow="overflow" lIns="0" tIns="0" rIns="0" bIns="0">
            <a:spAutoFit/>
          </a:bodyPr>
          <a:lstStyle/>
          <a:p>
            <a:pPr algn="l"/>
            <a:r>
              <a:rPr lang="en-SG" sz="1000">
                <a:solidFill>
                  <a:srgbClr val="000000"/>
                </a:solidFill>
                <a:latin typeface="Calibri" panose="020F0502020204030204" pitchFamily="34" charset="0"/>
                <a:ea typeface="Calibri" panose="020F0502020204030204" pitchFamily="34" charset="0"/>
                <a:cs typeface="Calibri" panose="020F0502020204030204" pitchFamily="34" charset="0"/>
              </a:rPr>
              <a:t>Classification: Classified</a:t>
            </a:r>
          </a:p>
        </p:txBody>
      </p:sp>
      <p:sp>
        <p:nvSpPr>
          <p:cNvPr id="4" name="TextBox 3">
            <a:extLst>
              <a:ext uri="{FF2B5EF4-FFF2-40B4-BE49-F238E27FC236}">
                <a16:creationId xmlns:a16="http://schemas.microsoft.com/office/drawing/2014/main" id="{5E96B312-8733-33DF-0D3A-2DD9F04AEC78}"/>
              </a:ext>
            </a:extLst>
          </p:cNvPr>
          <p:cNvSpPr txBox="1"/>
          <p:nvPr userDrawn="1">
            <p:extLst>
              <p:ext uri="{1162E1C5-73C7-4A58-AE30-91384D911F3F}">
                <p184:classification xmlns:p184="http://schemas.microsoft.com/office/powerpoint/2018/4/main" val="hdr"/>
              </p:ext>
            </p:extLst>
          </p:nvPr>
        </p:nvSpPr>
        <p:spPr>
          <a:xfrm>
            <a:off x="63500" y="63500"/>
            <a:ext cx="1241425" cy="152400"/>
          </a:xfrm>
          <a:prstGeom prst="rect">
            <a:avLst/>
          </a:prstGeom>
        </p:spPr>
        <p:txBody>
          <a:bodyPr horzOverflow="overflow" lIns="0" tIns="0" rIns="0" bIns="0">
            <a:spAutoFit/>
          </a:bodyPr>
          <a:lstStyle/>
          <a:p>
            <a:pPr algn="l"/>
            <a:r>
              <a:rPr lang="en-SG" sz="1000">
                <a:solidFill>
                  <a:srgbClr val="000000"/>
                </a:solidFill>
                <a:latin typeface="Calibri" panose="020F0502020204030204" pitchFamily="34" charset="0"/>
                <a:ea typeface="Calibri" panose="020F0502020204030204" pitchFamily="34" charset="0"/>
                <a:cs typeface="Calibri" panose="020F0502020204030204" pitchFamily="34" charset="0"/>
              </a:rPr>
              <a:t>Classification: Classified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3"/>
          <p:cNvSpPr>
            <a:spLocks noGrp="1"/>
          </p:cNvSpPr>
          <p:nvPr>
            <p:ph type="ctrTitle"/>
          </p:nvPr>
        </p:nvSpPr>
        <p:spPr>
          <a:xfrm>
            <a:off x="1524000" y="1448934"/>
            <a:ext cx="9144000" cy="2387600"/>
          </a:xfrm>
        </p:spPr>
        <p:txBody>
          <a:bodyPr wrap="square" anchor="b"/>
          <a:lstStyle/>
          <a:p>
            <a:pPr>
              <a:buNone/>
            </a:pPr>
            <a:r>
              <a:rPr lang="en-SG" altLang="en-US" kern="1200" dirty="0">
                <a:latin typeface="+mj-lt"/>
                <a:ea typeface="+mj-ea"/>
                <a:cs typeface="+mj-cs"/>
                <a:sym typeface="Arial" panose="020B0604020202020204" pitchFamily="34" charset="0"/>
              </a:rPr>
              <a:t>SEXUALITY AND AUTHENTIC LOVE</a:t>
            </a:r>
            <a:br>
              <a:rPr lang="en-SG" altLang="en-US" kern="1200" dirty="0">
                <a:latin typeface="+mj-lt"/>
                <a:ea typeface="+mj-ea"/>
                <a:cs typeface="+mj-cs"/>
                <a:sym typeface="Arial" panose="020B0604020202020204" pitchFamily="34" charset="0"/>
              </a:rPr>
            </a:br>
            <a:endParaRPr lang="en-SG" altLang="en-US" kern="1200" dirty="0">
              <a:latin typeface="+mj-lt"/>
              <a:ea typeface="+mj-ea"/>
              <a:cs typeface="+mj-cs"/>
              <a:sym typeface="Arial" panose="020B0604020202020204" pitchFamily="34" charset="0"/>
            </a:endParaRPr>
          </a:p>
        </p:txBody>
      </p:sp>
      <p:sp>
        <p:nvSpPr>
          <p:cNvPr id="3074" name="Subtitle 4"/>
          <p:cNvSpPr>
            <a:spLocks noGrp="1"/>
          </p:cNvSpPr>
          <p:nvPr>
            <p:ph type="subTitle" idx="1"/>
          </p:nvPr>
        </p:nvSpPr>
        <p:spPr>
          <a:xfrm>
            <a:off x="1524000" y="3928609"/>
            <a:ext cx="9144000" cy="1655762"/>
          </a:xfrm>
        </p:spPr>
        <p:txBody>
          <a:bodyPr wrap="square" anchor="t"/>
          <a:lstStyle/>
          <a:p>
            <a:pPr defTabSz="0"/>
            <a:r>
              <a:rPr lang="en-SG" altLang="en-US" kern="1200" dirty="0">
                <a:latin typeface="+mn-lt"/>
                <a:ea typeface="+mn-ea"/>
                <a:cs typeface="+mn-cs"/>
                <a:sym typeface="Arial Black" panose="020B0A04020102020204"/>
              </a:rPr>
              <a:t>Beloved Series : Session 6</a:t>
            </a:r>
            <a:endParaRPr lang="en-US" altLang="en-US" kern="1200" dirty="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DISCUSSION</a:t>
            </a:r>
          </a:p>
        </p:txBody>
      </p:sp>
      <p:sp>
        <p:nvSpPr>
          <p:cNvPr id="12290" name="Text Placeholder 1"/>
          <p:cNvSpPr>
            <a:spLocks noGrp="1"/>
          </p:cNvSpPr>
          <p:nvPr>
            <p:ph idx="1"/>
          </p:nvPr>
        </p:nvSpPr>
        <p:spPr>
          <a:xfrm>
            <a:off x="485775" y="1050290"/>
            <a:ext cx="11096625" cy="5636260"/>
          </a:xfrm>
          <a:solidFill>
            <a:schemeClr val="bg1"/>
          </a:solidFill>
        </p:spPr>
        <p:txBody>
          <a:bodyPr wrap="square" anchor="t"/>
          <a:lstStyle/>
          <a:p>
            <a:pPr marL="457835" indent="-457200" fontAlgn="base">
              <a:buAutoNum type="arabicPeriod"/>
            </a:pPr>
            <a:r>
              <a:rPr lang="en-GB" altLang="en-US" sz="2400" strike="noStrike" noProof="1">
                <a:latin typeface="Calibri" panose="020F0502020204030204" pitchFamily="34" charset="0"/>
              </a:rPr>
              <a:t>How has your sexual intimacy changed from your honeymoon until now?</a:t>
            </a:r>
            <a:endParaRPr lang="en-US" altLang="en-US" sz="2000" noProof="1">
              <a:latin typeface="Calibri" panose="020F0502020204030204" pitchFamily="34" charset="0"/>
            </a:endParaRPr>
          </a:p>
          <a:p>
            <a:pPr marL="457835" indent="-457200" fontAlgn="base">
              <a:buAutoNum type="arabicPeriod"/>
            </a:pPr>
            <a:endParaRPr lang="en-US" altLang="en-US" sz="2000" strike="noStrike" noProof="1">
              <a:latin typeface="Calibri" panose="020F0502020204030204" pitchFamily="34" charset="0"/>
            </a:endParaRPr>
          </a:p>
          <a:p>
            <a:pPr marL="457835" indent="-457200" fontAlgn="base">
              <a:buAutoNum type="arabicPeriod"/>
            </a:pPr>
            <a:r>
              <a:rPr lang="en-GB" altLang="en-US" sz="2400" strike="noStrike" noProof="1">
                <a:latin typeface="Calibri" panose="020F0502020204030204" pitchFamily="34" charset="0"/>
              </a:rPr>
              <a:t>Take an honest look at your sexual relationship and all that you have learned today about God’s plan for sex. Then, have each of you identify one or two things that would help improve your sexual intimacy. (For example, better communication, increased vulnerability, deeper emotional bond, etc.)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ACTIVITY</a:t>
            </a:r>
          </a:p>
        </p:txBody>
      </p:sp>
      <p:sp>
        <p:nvSpPr>
          <p:cNvPr id="12290" name="Text Placeholder 1"/>
          <p:cNvSpPr>
            <a:spLocks noGrp="1"/>
          </p:cNvSpPr>
          <p:nvPr>
            <p:ph idx="1"/>
          </p:nvPr>
        </p:nvSpPr>
        <p:spPr>
          <a:xfrm>
            <a:off x="609600" y="997903"/>
            <a:ext cx="11096625" cy="5636260"/>
          </a:xfrm>
          <a:solidFill>
            <a:schemeClr val="bg1"/>
          </a:solidFill>
        </p:spPr>
        <p:txBody>
          <a:bodyPr wrap="square" anchor="t"/>
          <a:lstStyle/>
          <a:p>
            <a:pPr marL="0" indent="0" algn="ctr">
              <a:buNone/>
            </a:pPr>
            <a:r>
              <a:rPr lang="en-GB" sz="2400" i="1" dirty="0">
                <a:latin typeface="Calibri" panose="020F0502020204030204" pitchFamily="34" charset="0"/>
              </a:rPr>
              <a:t>We face a dilemma when it comes to sex. On the one hand, God invites us to enjoy the fullness of his gift of intimacy. He wants us to offer ourselves totally to our spouses, holding nothing back. He wants us to embrace the unitive and procreative aspects of sex. On the other hand, the culture that surrounds us does everything it can to devalue and distort God’s gift, to promote it as something that it’s not intended to be. If we allow ourselves to get caught in the middle of these two perspectives, it can create obstacles to our intimacy. </a:t>
            </a:r>
          </a:p>
          <a:p>
            <a:pPr marL="0" indent="0">
              <a:buNone/>
            </a:pPr>
            <a:r>
              <a:rPr lang="en-GB" altLang="en-US" sz="2400" noProof="1">
                <a:latin typeface="Calibri" panose="020F0502020204030204" pitchFamily="34" charset="0"/>
              </a:rPr>
              <a:t>Your job as a couple this week is to </a:t>
            </a:r>
            <a:r>
              <a:rPr lang="en-GB" altLang="en-US" sz="2400" u="sng" noProof="1">
                <a:latin typeface="Calibri" panose="020F0502020204030204" pitchFamily="34" charset="0"/>
              </a:rPr>
              <a:t>each identify one obstacle—or one potential obstacle—to living out God’s plan for sexual intimacy in your marriage</a:t>
            </a:r>
            <a:r>
              <a:rPr lang="en-GB" altLang="en-US" sz="2400" noProof="1">
                <a:latin typeface="Calibri" panose="020F0502020204030204" pitchFamily="34" charset="0"/>
              </a:rPr>
              <a:t>. It may be an issue with pornography or having recourse to contraception or sterilization, a reluctance to embrace natural family planning, or something else entirely. Whatever it is, </a:t>
            </a:r>
            <a:r>
              <a:rPr lang="en-GB" altLang="en-US" sz="2400" u="sng" noProof="1">
                <a:latin typeface="Calibri" panose="020F0502020204030204" pitchFamily="34" charset="0"/>
              </a:rPr>
              <a:t>don’t tell your spouse the obstacle you identified until you come together to talk about it</a:t>
            </a:r>
            <a:r>
              <a:rPr lang="en-GB" altLang="en-US" sz="2400" noProof="1">
                <a:latin typeface="Calibri" panose="020F0502020204030204" pitchFamily="34" charset="0"/>
              </a:rPr>
              <a:t>. After you reveal your choices to one another, spend some time working through the obstacles. Talk about the specific problems they cause and then brainstorm some workable solutions for removing them.</a:t>
            </a:r>
          </a:p>
          <a:p>
            <a:pPr marL="0" indent="0">
              <a:buNone/>
            </a:pPr>
            <a:endParaRPr lang="en-US" altLang="en-US" sz="2000" i="1" noProof="1">
              <a:latin typeface="Calibri" panose="020F0502020204030204" pitchFamily="34" charset="0"/>
            </a:endParaRPr>
          </a:p>
        </p:txBody>
      </p:sp>
    </p:spTree>
    <p:extLst>
      <p:ext uri="{BB962C8B-B14F-4D97-AF65-F5344CB8AC3E}">
        <p14:creationId xmlns:p14="http://schemas.microsoft.com/office/powerpoint/2010/main" val="593881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COUPLE ACTIVITY</a:t>
            </a:r>
          </a:p>
        </p:txBody>
      </p:sp>
      <p:sp>
        <p:nvSpPr>
          <p:cNvPr id="12290" name="Text Placeholder 1"/>
          <p:cNvSpPr>
            <a:spLocks noGrp="1"/>
          </p:cNvSpPr>
          <p:nvPr>
            <p:ph idx="1"/>
          </p:nvPr>
        </p:nvSpPr>
        <p:spPr>
          <a:xfrm>
            <a:off x="609600" y="997903"/>
            <a:ext cx="11096625" cy="4383722"/>
          </a:xfrm>
          <a:solidFill>
            <a:schemeClr val="bg1"/>
          </a:solidFill>
        </p:spPr>
        <p:txBody>
          <a:bodyPr wrap="square" anchor="t"/>
          <a:lstStyle/>
          <a:p>
            <a:pPr marL="0" indent="0">
              <a:buNone/>
            </a:pPr>
            <a:r>
              <a:rPr lang="en-GB" sz="2400" dirty="0">
                <a:latin typeface="Calibri" panose="020F0502020204030204" pitchFamily="34" charset="0"/>
              </a:rPr>
              <a:t>Depending on your circumstances, you may say your biggest obstacle is…</a:t>
            </a:r>
          </a:p>
          <a:p>
            <a:pPr marL="266700" indent="0">
              <a:buNone/>
            </a:pPr>
            <a:r>
              <a:rPr lang="en-GB" sz="2400" dirty="0">
                <a:latin typeface="Calibri" panose="020F0502020204030204" pitchFamily="34" charset="0"/>
              </a:rPr>
              <a:t>• your attitude toward the possibility of having children</a:t>
            </a:r>
          </a:p>
          <a:p>
            <a:pPr marL="266700" indent="0">
              <a:buNone/>
            </a:pPr>
            <a:r>
              <a:rPr lang="en-GB" sz="2400" dirty="0">
                <a:latin typeface="Calibri" panose="020F0502020204030204" pitchFamily="34" charset="0"/>
              </a:rPr>
              <a:t>• having recourse to contraception or sterilization</a:t>
            </a:r>
          </a:p>
          <a:p>
            <a:pPr marL="266700" indent="0">
              <a:buNone/>
            </a:pPr>
            <a:r>
              <a:rPr lang="en-GB" sz="2400" dirty="0">
                <a:latin typeface="Calibri" panose="020F0502020204030204" pitchFamily="34" charset="0"/>
              </a:rPr>
              <a:t>• an interest in pornography that isn’t as harmless as it seems</a:t>
            </a:r>
          </a:p>
          <a:p>
            <a:pPr marL="266700" indent="0">
              <a:buNone/>
            </a:pPr>
            <a:r>
              <a:rPr lang="en-GB" sz="2400" dirty="0">
                <a:latin typeface="Calibri" panose="020F0502020204030204" pitchFamily="34" charset="0"/>
              </a:rPr>
              <a:t>• an inability to track your fertility cycle</a:t>
            </a:r>
          </a:p>
          <a:p>
            <a:pPr marL="0" indent="0">
              <a:buNone/>
            </a:pPr>
            <a:r>
              <a:rPr lang="en-GB" sz="2400" dirty="0">
                <a:latin typeface="Calibri" panose="020F0502020204030204" pitchFamily="34" charset="0"/>
              </a:rPr>
              <a:t>…or something else entirely. Be open and honest in your assessment.</a:t>
            </a:r>
          </a:p>
          <a:p>
            <a:pPr marL="0" indent="0">
              <a:buNone/>
            </a:pPr>
            <a:endParaRPr lang="en-GB" altLang="en-US" sz="2400" noProof="1">
              <a:latin typeface="Calibri" panose="020F0502020204030204" pitchFamily="34" charset="0"/>
            </a:endParaRPr>
          </a:p>
          <a:p>
            <a:pPr marL="0" indent="0" algn="ctr">
              <a:buNone/>
            </a:pPr>
            <a:r>
              <a:rPr lang="en-GB" altLang="en-US" sz="2400" i="1" noProof="1">
                <a:latin typeface="Calibri" panose="020F0502020204030204" pitchFamily="34" charset="0"/>
              </a:rPr>
              <a:t>You have the opportunity to brainstorm workable solutions for eliminating those obstacles from your relationship.</a:t>
            </a:r>
            <a:endParaRPr lang="en-US" altLang="en-US" sz="2400" i="1" noProof="1">
              <a:latin typeface="Calibri" panose="020F0502020204030204" pitchFamily="34" charset="0"/>
            </a:endParaRPr>
          </a:p>
        </p:txBody>
      </p:sp>
    </p:spTree>
    <p:extLst>
      <p:ext uri="{BB962C8B-B14F-4D97-AF65-F5344CB8AC3E}">
        <p14:creationId xmlns:p14="http://schemas.microsoft.com/office/powerpoint/2010/main" val="33644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CLOSING PRAYER</a:t>
            </a:r>
          </a:p>
        </p:txBody>
      </p:sp>
      <p:sp>
        <p:nvSpPr>
          <p:cNvPr id="14338" name="Text Placeholder 1"/>
          <p:cNvSpPr>
            <a:spLocks noGrp="1"/>
          </p:cNvSpPr>
          <p:nvPr>
            <p:ph idx="1"/>
          </p:nvPr>
        </p:nvSpPr>
        <p:spPr>
          <a:xfrm>
            <a:off x="417513" y="1011238"/>
            <a:ext cx="11091862" cy="5619750"/>
          </a:xfrm>
          <a:solidFill>
            <a:schemeClr val="bg1"/>
          </a:solidFill>
        </p:spPr>
        <p:txBody>
          <a:bodyPr wrap="square" anchor="t"/>
          <a:lstStyle/>
          <a:p>
            <a:pPr marL="0" indent="0" algn="ctr">
              <a:buNone/>
            </a:pPr>
            <a:endParaRPr lang="en-SG" altLang="en-US" sz="2800" dirty="0">
              <a:latin typeface="Calibri" panose="020F0502020204030204" pitchFamily="34" charset="0"/>
            </a:endParaRPr>
          </a:p>
          <a:p>
            <a:pPr marL="0" indent="0" algn="ctr">
              <a:buNone/>
            </a:pPr>
            <a:r>
              <a:rPr lang="en-SG" altLang="en-US" sz="2800" dirty="0">
                <a:latin typeface="Calibri" panose="020F0502020204030204" pitchFamily="34" charset="0"/>
              </a:rPr>
              <a:t>Lord, I pray You would bless our marriage in every way and specifically protect our sexual relationship. Help us to always put each other first and never sacrifice one another out of selfish disregard for the other’s needs. Keep our eyes from looking at anything that would compromise our relationship. Keep our hearts from being enticed and drawn away from each other. Help us to walk properly and not in lust or strife. Enable us to always live in the Spirit so we don’t fulfil the lust of the flesh. Open our eyes to recognise ungodliness and worldliness so that we can reject those enticements and learn to live Your way.</a:t>
            </a:r>
          </a:p>
          <a:p>
            <a:pPr marL="0" indent="0" algn="ctr">
              <a:buNone/>
            </a:pPr>
            <a:r>
              <a:rPr lang="en-SG" altLang="en-US" sz="2800" i="1" dirty="0">
                <a:latin typeface="Calibri" panose="020F0502020204030204" pitchFamily="34" charset="0"/>
              </a:rPr>
              <a:t>Amen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OPENING PRAYER</a:t>
            </a:r>
          </a:p>
        </p:txBody>
      </p:sp>
      <p:sp>
        <p:nvSpPr>
          <p:cNvPr id="4098" name="Text Placeholder 1"/>
          <p:cNvSpPr>
            <a:spLocks noGrp="1"/>
          </p:cNvSpPr>
          <p:nvPr>
            <p:ph idx="1"/>
          </p:nvPr>
        </p:nvSpPr>
        <p:spPr>
          <a:xfrm>
            <a:off x="609600" y="1195388"/>
            <a:ext cx="10972800" cy="4930775"/>
          </a:xfrm>
        </p:spPr>
        <p:txBody>
          <a:bodyPr wrap="square" anchor="t"/>
          <a:lstStyle/>
          <a:p>
            <a:pPr marL="0" indent="0" algn="ctr">
              <a:buNone/>
            </a:pPr>
            <a:endParaRPr lang="en-SG" altLang="en-US" sz="2300">
              <a:latin typeface="Calibri" panose="020F0502020204030204" pitchFamily="34" charset="0"/>
            </a:endParaRPr>
          </a:p>
          <a:p>
            <a:pPr marL="0" indent="0" algn="ctr">
              <a:buNone/>
            </a:pPr>
            <a:endParaRPr lang="en-SG" altLang="en-US" sz="2800" b="1" i="1">
              <a:latin typeface="Calibri" panose="020F0502020204030204" pitchFamily="34" charset="0"/>
            </a:endParaRPr>
          </a:p>
          <a:p>
            <a:pPr marL="0" indent="0" algn="ctr">
              <a:buNone/>
            </a:pPr>
            <a:endParaRPr lang="en-SG" altLang="en-US" sz="2800" b="1" i="1">
              <a:latin typeface="Calibri" panose="020F0502020204030204" pitchFamily="34" charset="0"/>
            </a:endParaRPr>
          </a:p>
          <a:p>
            <a:pPr marL="0" indent="0" algn="ctr">
              <a:buNone/>
            </a:pPr>
            <a:r>
              <a:rPr lang="en-SG" altLang="en-US" sz="2800" b="1" i="1">
                <a:latin typeface="Calibri" panose="020F0502020204030204" pitchFamily="34" charset="0"/>
              </a:rPr>
              <a:t>“POP CORN” PRAYER</a:t>
            </a:r>
          </a:p>
          <a:p>
            <a:pPr marL="0" indent="0" algn="ctr">
              <a:buNone/>
            </a:pPr>
            <a:endParaRPr lang="en-SG" altLang="en-US" sz="2800" b="1" i="1">
              <a:latin typeface="Calibri" panose="020F0502020204030204" pitchFamily="34" charset="0"/>
            </a:endParaRPr>
          </a:p>
          <a:p>
            <a:pPr marL="0" indent="0" algn="ctr">
              <a:buNone/>
            </a:pPr>
            <a:r>
              <a:rPr lang="en-SG" altLang="en-US" sz="2300">
                <a:latin typeface="Calibri" panose="020F0502020204030204" pitchFamily="34" charset="0"/>
              </a:rPr>
              <a:t>Everyone is welcomed to say a spontaneous prayer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SG" altLang="en-US" dirty="0">
                <a:latin typeface="Calibri" panose="020F0502020204030204" pitchFamily="34" charset="0"/>
                <a:cs typeface="Calibri" panose="020F0502020204030204" pitchFamily="34" charset="0"/>
              </a:rPr>
              <a:t>Opening Prayer</a:t>
            </a:r>
            <a:br>
              <a:rPr lang="en-SG" altLang="en-US" dirty="0">
                <a:latin typeface="Calibri" panose="020F0502020204030204" pitchFamily="34" charset="0"/>
                <a:cs typeface="Calibri" panose="020F0502020204030204" pitchFamily="34" charset="0"/>
              </a:rPr>
            </a:br>
            <a:r>
              <a:rPr lang="en-GB" sz="1800" b="1" i="1" dirty="0">
                <a:solidFill>
                  <a:srgbClr val="000000"/>
                </a:solidFill>
                <a:effectLst/>
                <a:latin typeface="MinionPro-BoldIt"/>
              </a:rPr>
              <a:t>Pray together the following prayer from the Second Vatican Council</a:t>
            </a:r>
            <a:endParaRPr lang="en-US" altLang="en-US" sz="2500" dirty="0">
              <a:latin typeface="Calibri" panose="020F0502020204030204" pitchFamily="34" charset="0"/>
              <a:cs typeface="Calibri" panose="020F0502020204030204" pitchFamily="34" charset="0"/>
              <a:sym typeface="+mn-ea"/>
            </a:endParaRPr>
          </a:p>
        </p:txBody>
      </p:sp>
      <p:sp>
        <p:nvSpPr>
          <p:cNvPr id="3" name="Content Placeholder 2"/>
          <p:cNvSpPr>
            <a:spLocks noGrp="1"/>
          </p:cNvSpPr>
          <p:nvPr>
            <p:ph idx="1"/>
          </p:nvPr>
        </p:nvSpPr>
        <p:spPr/>
        <p:txBody>
          <a:bodyPr/>
          <a:lstStyle/>
          <a:p>
            <a:pPr marL="0" indent="0" algn="ctr">
              <a:buNone/>
            </a:pPr>
            <a:r>
              <a:rPr lang="en-GB" sz="3200" b="1" dirty="0">
                <a:solidFill>
                  <a:srgbClr val="000000"/>
                </a:solidFill>
                <a:effectLst/>
                <a:latin typeface="MyriadPro-Semibold"/>
              </a:rPr>
              <a:t>Almighty God, </a:t>
            </a:r>
          </a:p>
          <a:p>
            <a:pPr marL="0" indent="0" algn="ctr">
              <a:buNone/>
            </a:pPr>
            <a:r>
              <a:rPr lang="en-GB" sz="3200" b="1" dirty="0">
                <a:solidFill>
                  <a:srgbClr val="000000"/>
                </a:solidFill>
                <a:effectLst/>
                <a:latin typeface="MyriadPro-Semibold"/>
              </a:rPr>
              <a:t>We gather today to answer the call of St. Paul to present our bodies as living sacrifices, holy and acceptable to you. Open our hearts to the wisdom of your plan for marital intimacy. Transform us by the renewal of our minds so that we may prove what is good and acceptable and perfect to you. </a:t>
            </a:r>
          </a:p>
          <a:p>
            <a:pPr marL="0" indent="0" algn="ctr">
              <a:buNone/>
            </a:pPr>
            <a:endParaRPr lang="en-GB" b="1" dirty="0">
              <a:solidFill>
                <a:srgbClr val="000000"/>
              </a:solidFill>
              <a:latin typeface="MyriadPro-Semibold"/>
            </a:endParaRPr>
          </a:p>
          <a:p>
            <a:pPr marL="0" indent="0" algn="ctr">
              <a:buNone/>
            </a:pPr>
            <a:r>
              <a:rPr lang="en-GB" sz="3200" b="1" dirty="0">
                <a:solidFill>
                  <a:srgbClr val="000000"/>
                </a:solidFill>
                <a:effectLst/>
                <a:latin typeface="MyriadPro-Semibold"/>
              </a:rPr>
              <a:t>Amen.</a:t>
            </a:r>
            <a:endParaRPr lang="en-US"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3073"/>
          <p:cNvSpPr>
            <a:spLocks noGrp="1"/>
          </p:cNvSpPr>
          <p:nvPr>
            <p:ph type="title"/>
          </p:nvPr>
        </p:nvSpPr>
        <p:spPr>
          <a:xfrm>
            <a:off x="609600" y="295275"/>
            <a:ext cx="9601200" cy="1143000"/>
          </a:xfrm>
        </p:spPr>
        <p:txBody>
          <a:bodyPr wrap="square" anchor="ctr"/>
          <a:lstStyle/>
          <a:p>
            <a:pPr algn="ctr"/>
            <a:r>
              <a:rPr lang="en-SG" altLang="en-US" sz="3200" b="1" dirty="0">
                <a:latin typeface="Calibri" panose="020F0502020204030204" pitchFamily="34" charset="0"/>
              </a:rPr>
              <a:t>Recap Session 4: Building a Thriving Marriage</a:t>
            </a:r>
            <a:br>
              <a:rPr lang="en-US" altLang="en-US" sz="3200" b="1" dirty="0">
                <a:latin typeface="Calibri" panose="020F0502020204030204" pitchFamily="34" charset="0"/>
              </a:rPr>
            </a:br>
            <a:endParaRPr lang="en-US" altLang="en-US" sz="3200" b="1" dirty="0">
              <a:latin typeface="Calibri" panose="020F0502020204030204" pitchFamily="34" charset="0"/>
            </a:endParaRPr>
          </a:p>
        </p:txBody>
      </p:sp>
      <p:sp>
        <p:nvSpPr>
          <p:cNvPr id="2" name="Content Placeholder 1"/>
          <p:cNvSpPr>
            <a:spLocks noGrp="1"/>
          </p:cNvSpPr>
          <p:nvPr>
            <p:ph idx="1"/>
          </p:nvPr>
        </p:nvSpPr>
        <p:spPr>
          <a:xfrm>
            <a:off x="609600" y="1387475"/>
            <a:ext cx="10972800" cy="4930775"/>
          </a:xfrm>
        </p:spPr>
        <p:txBody>
          <a:bodyPr wrap="square" anchor="t"/>
          <a:lstStyle/>
          <a:p>
            <a:pPr marL="0" indent="0">
              <a:buNone/>
            </a:pPr>
            <a:r>
              <a:rPr lang="en-GB" sz="3200" dirty="0">
                <a:solidFill>
                  <a:srgbClr val="000000"/>
                </a:solidFill>
                <a:effectLst/>
                <a:latin typeface="MyriadPro-Semibold"/>
              </a:rPr>
              <a:t>In Session 5, we talked about protecting the bond of marriage from outside influences. Your take-home assignment was to make plans to take down the biggest current threat to your marriage. Let’s talk about that for just a couple minutes.</a:t>
            </a:r>
            <a:endParaRPr lang="en-GB" altLang="en-US" strike="noStrike" noProof="1">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3"/>
          <p:cNvSpPr>
            <a:spLocks noGrp="1"/>
          </p:cNvSpPr>
          <p:nvPr>
            <p:ph type="ctrTitle"/>
          </p:nvPr>
        </p:nvSpPr>
        <p:spPr>
          <a:xfrm>
            <a:off x="1524000" y="1671638"/>
            <a:ext cx="9144000" cy="1149350"/>
          </a:xfrm>
        </p:spPr>
        <p:txBody>
          <a:bodyPr wrap="square" anchor="b"/>
          <a:lstStyle/>
          <a:p>
            <a:pPr>
              <a:buNone/>
            </a:pPr>
            <a:r>
              <a:rPr lang="en-SG" altLang="en-US" kern="1200" dirty="0">
                <a:latin typeface="+mj-lt"/>
                <a:ea typeface="+mj-ea"/>
                <a:cs typeface="+mj-cs"/>
                <a:sym typeface="Arial Black" panose="020B0A04020102020204"/>
              </a:rPr>
              <a:t>Video - 25 mins</a:t>
            </a:r>
            <a:endParaRPr lang="en-US" altLang="en-US" kern="1200" dirty="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605"/>
            <a:ext cx="9144000" cy="1932305"/>
          </a:xfrm>
        </p:spPr>
        <p:txBody>
          <a:bodyPr wrap="square" anchor="t"/>
          <a:lstStyle/>
          <a:p>
            <a:pPr defTabSz="0"/>
            <a:r>
              <a:rPr lang="en-SG" altLang="en-US" kern="1200" dirty="0">
                <a:latin typeface="+mn-lt"/>
                <a:ea typeface="+mn-ea"/>
                <a:cs typeface="+mn-cs"/>
                <a:sym typeface="Arial Black" panose="020B0A04020102020204"/>
              </a:rPr>
              <a:t>Beloved Series : Session 6</a:t>
            </a:r>
          </a:p>
          <a:p>
            <a:pPr defTabSz="0"/>
            <a:endParaRPr lang="en-SG" altLang="en-US" kern="1200" dirty="0">
              <a:latin typeface="+mn-lt"/>
              <a:ea typeface="+mn-ea"/>
              <a:cs typeface="+mn-cs"/>
              <a:sym typeface="Arial Black" panose="020B0A04020102020204"/>
            </a:endParaRPr>
          </a:p>
          <a:p>
            <a:pPr defTabSz="0">
              <a:lnSpc>
                <a:spcPct val="100000"/>
              </a:lnSpc>
              <a:spcBef>
                <a:spcPts val="0"/>
              </a:spcBef>
            </a:pPr>
            <a:r>
              <a:rPr lang="en-GB" altLang="en-US" i="1" kern="1200" dirty="0">
                <a:latin typeface="+mn-lt"/>
                <a:cs typeface="+mn-ea"/>
                <a:sym typeface="Arial" panose="020B0604020202020204" pitchFamily="34" charset="0"/>
              </a:rPr>
              <a:t>   In this session, we’re going to talk about sex—specifically, God’s plan for marital </a:t>
            </a:r>
          </a:p>
          <a:p>
            <a:pPr defTabSz="0">
              <a:lnSpc>
                <a:spcPct val="100000"/>
              </a:lnSpc>
              <a:spcBef>
                <a:spcPts val="0"/>
              </a:spcBef>
            </a:pPr>
            <a:r>
              <a:rPr lang="en-GB" altLang="en-US" i="1" kern="1200" dirty="0">
                <a:latin typeface="+mn-lt"/>
                <a:cs typeface="+mn-ea"/>
                <a:sym typeface="Arial" panose="020B0604020202020204" pitchFamily="34" charset="0"/>
              </a:rPr>
              <a:t>intimacy. And we’re going to start by watching a thought-provoking video on the subject.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ubtitle 4"/>
          <p:cNvSpPr>
            <a:spLocks noGrp="1"/>
          </p:cNvSpPr>
          <p:nvPr>
            <p:ph type="subTitle" idx="1"/>
          </p:nvPr>
        </p:nvSpPr>
        <p:spPr>
          <a:xfrm>
            <a:off x="1635125" y="1214438"/>
            <a:ext cx="9144000" cy="4294187"/>
          </a:xfrm>
        </p:spPr>
        <p:txBody>
          <a:bodyPr wrap="square" anchor="t"/>
          <a:lstStyle/>
          <a:p>
            <a:pPr defTabSz="0"/>
            <a:r>
              <a:rPr lang="en-SG" altLang="en-US" kern="1200" dirty="0">
                <a:latin typeface="+mn-lt"/>
                <a:ea typeface="+mn-ea"/>
                <a:cs typeface="+mn-cs"/>
                <a:sym typeface="Arial Black" panose="020B0A04020102020204"/>
              </a:rPr>
              <a:t>Beloved Series : Session 6</a:t>
            </a:r>
          </a:p>
          <a:p>
            <a:pPr defTabSz="0"/>
            <a:endParaRPr lang="en-US" altLang="en-US" i="1" kern="1200" dirty="0">
              <a:latin typeface="+mn-lt"/>
              <a:ea typeface="+mn-ea"/>
              <a:cs typeface="+mn-cs"/>
              <a:sym typeface="Arial" panose="020B0604020202020204" pitchFamily="34" charset="0"/>
            </a:endParaRPr>
          </a:p>
          <a:p>
            <a:pPr defTabSz="0"/>
            <a:endParaRPr lang="en-US" altLang="en-US" i="1" dirty="0"/>
          </a:p>
          <a:p>
            <a:pPr defTabSz="0"/>
            <a:endParaRPr lang="en-US" altLang="en-US" i="1" kern="1200" dirty="0">
              <a:latin typeface="+mn-lt"/>
              <a:ea typeface="+mn-ea"/>
              <a:cs typeface="+mn-cs"/>
              <a:sym typeface="Arial" panose="020B0604020202020204" pitchFamily="34" charset="0"/>
            </a:endParaRPr>
          </a:p>
          <a:p>
            <a:pPr defTabSz="0"/>
            <a:endParaRPr lang="en-US" altLang="en-US" i="1" kern="1200" dirty="0">
              <a:latin typeface="+mn-lt"/>
              <a:ea typeface="+mn-ea"/>
              <a:cs typeface="+mn-cs"/>
              <a:sym typeface="Arial" panose="020B0604020202020204" pitchFamily="34" charset="0"/>
            </a:endParaRPr>
          </a:p>
          <a:p>
            <a:pPr defTabSz="0"/>
            <a:r>
              <a:rPr lang="en-SG" altLang="en-US" sz="3200" i="1" kern="1200" dirty="0">
                <a:latin typeface="+mn-lt"/>
                <a:ea typeface="+mn-ea"/>
                <a:cs typeface="+mn-cs"/>
                <a:sym typeface="Arial" panose="020B0604020202020204" pitchFamily="34" charset="0"/>
              </a:rPr>
              <a:t>PLEASE SHARE 1 AREA THAT TOUCHED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2" name="Content Placeholder 1"/>
          <p:cNvSpPr>
            <a:spLocks noGrp="1"/>
          </p:cNvSpPr>
          <p:nvPr>
            <p:ph idx="1"/>
          </p:nvPr>
        </p:nvSpPr>
        <p:spPr>
          <a:xfrm>
            <a:off x="434975" y="1195388"/>
            <a:ext cx="11147425" cy="5445125"/>
          </a:xfrm>
          <a:solidFill>
            <a:schemeClr val="bg1"/>
          </a:solidFill>
        </p:spPr>
        <p:txBody>
          <a:bodyPr wrap="square" anchor="t"/>
          <a:lstStyle/>
          <a:p>
            <a:pPr marL="0" indent="0" algn="ctr" fontAlgn="base">
              <a:buNone/>
            </a:pPr>
            <a:r>
              <a:rPr lang="en-GB" altLang="en-US" sz="2800" b="1" strike="noStrike" noProof="1">
                <a:latin typeface="Calibri" panose="020F0502020204030204" pitchFamily="34" charset="0"/>
              </a:rPr>
              <a:t>Sex has everything to do with marriage</a:t>
            </a:r>
          </a:p>
          <a:p>
            <a:pPr marL="514350" indent="-514350" algn="l" fontAlgn="base">
              <a:buAutoNum type="alphaUcPeriod"/>
            </a:pPr>
            <a:r>
              <a:rPr lang="en-GB" altLang="en-US" sz="2800" strike="noStrike" noProof="1">
                <a:latin typeface="Calibri" panose="020F0502020204030204" pitchFamily="34" charset="0"/>
              </a:rPr>
              <a:t>The two cannot be separated</a:t>
            </a:r>
          </a:p>
          <a:p>
            <a:pPr marL="514350" indent="-514350" algn="l" fontAlgn="base">
              <a:buAutoNum type="alphaUcPeriod"/>
            </a:pPr>
            <a:r>
              <a:rPr lang="en-GB" altLang="en-US" sz="2800" strike="noStrike" noProof="1">
                <a:latin typeface="Calibri" panose="020F0502020204030204" pitchFamily="34" charset="0"/>
              </a:rPr>
              <a:t>Sex is the fullest expression of marital love</a:t>
            </a:r>
          </a:p>
          <a:p>
            <a:pPr marL="514350" indent="-514350" algn="l" fontAlgn="base">
              <a:buAutoNum type="alphaUcPeriod"/>
            </a:pPr>
            <a:endParaRPr lang="en-GB" altLang="en-US" sz="2800" noProof="1">
              <a:latin typeface="Calibri" panose="020F0502020204030204" pitchFamily="34" charset="0"/>
            </a:endParaRPr>
          </a:p>
          <a:p>
            <a:pPr marL="0" indent="0" algn="ctr">
              <a:buNone/>
            </a:pPr>
            <a:r>
              <a:rPr lang="en-GB" altLang="en-US" sz="2800" b="1" dirty="0">
                <a:latin typeface="Calibri" panose="020F0502020204030204" pitchFamily="34" charset="0"/>
              </a:rPr>
              <a:t>Marriage is the intimate union of man and woman—a total gift of self from one to the other, holding nothing back</a:t>
            </a:r>
          </a:p>
          <a:p>
            <a:pPr marL="0" indent="0">
              <a:buNone/>
            </a:pPr>
            <a:r>
              <a:rPr lang="en-GB" altLang="en-US" sz="2400" dirty="0">
                <a:latin typeface="Calibri" panose="020F0502020204030204" pitchFamily="34" charset="0"/>
              </a:rPr>
              <a:t>A. Genuine sexual intimacy is unitive</a:t>
            </a:r>
          </a:p>
          <a:p>
            <a:pPr marL="400050" lvl="1" indent="0">
              <a:buNone/>
            </a:pPr>
            <a:r>
              <a:rPr lang="en-GB" altLang="en-US" sz="2000" dirty="0">
                <a:latin typeface="Calibri" panose="020F0502020204030204" pitchFamily="34" charset="0"/>
              </a:rPr>
              <a:t>1. It is more than a biological union.</a:t>
            </a:r>
          </a:p>
          <a:p>
            <a:pPr marL="400050" lvl="1" indent="0">
              <a:buNone/>
            </a:pPr>
            <a:r>
              <a:rPr lang="en-GB" altLang="en-US" sz="2000" dirty="0">
                <a:latin typeface="Calibri" panose="020F0502020204030204" pitchFamily="34" charset="0"/>
              </a:rPr>
              <a:t>2. It is a union in totality, involving body, soul, and emotions. </a:t>
            </a:r>
          </a:p>
          <a:p>
            <a:pPr marL="0" indent="0">
              <a:buNone/>
            </a:pPr>
            <a:r>
              <a:rPr lang="en-GB" altLang="en-US" sz="2400" dirty="0">
                <a:latin typeface="Calibri" panose="020F0502020204030204" pitchFamily="34" charset="0"/>
              </a:rPr>
              <a:t>B. Genuine sexual intimacy is procreative.</a:t>
            </a:r>
          </a:p>
          <a:p>
            <a:pPr marL="400050" lvl="1" indent="0">
              <a:buNone/>
            </a:pPr>
            <a:r>
              <a:rPr lang="en-GB" altLang="en-US" sz="2000" dirty="0">
                <a:latin typeface="Calibri" panose="020F0502020204030204" pitchFamily="34" charset="0"/>
              </a:rPr>
              <a:t>1. It must always be open to the possibility of creating new human life.</a:t>
            </a:r>
          </a:p>
          <a:p>
            <a:pPr marL="400050" lvl="1" indent="0">
              <a:buNone/>
            </a:pPr>
            <a:r>
              <a:rPr lang="en-GB" altLang="en-US" sz="2000" dirty="0">
                <a:latin typeface="Calibri" panose="020F0502020204030204" pitchFamily="34" charset="0"/>
              </a:rPr>
              <a:t>2. It makes us co-creators with God.</a:t>
            </a:r>
            <a:endParaRPr lang="en-US" altLang="en-US" sz="2000" dirty="0">
              <a:latin typeface="Calibri" panose="020F0502020204030204" pitchFamily="34" charset="0"/>
            </a:endParaRPr>
          </a:p>
          <a:p>
            <a:pPr marL="514350" indent="-514350" algn="l" fontAlgn="base">
              <a:buAutoNum type="alphaUcPeriod"/>
            </a:pPr>
            <a:endParaRPr lang="en-GB" altLang="en-US" sz="2800" strike="noStrike" noProof="1">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073"/>
          <p:cNvSpPr>
            <a:spLocks noGrp="1"/>
          </p:cNvSpPr>
          <p:nvPr>
            <p:ph type="title"/>
          </p:nvPr>
        </p:nvSpPr>
        <p:spPr>
          <a:xfrm>
            <a:off x="609600" y="52388"/>
            <a:ext cx="9601200" cy="1143000"/>
          </a:xfrm>
        </p:spPr>
        <p:txBody>
          <a:bodyPr wrap="square" anchor="ctr"/>
          <a:lstStyle/>
          <a:p>
            <a:r>
              <a:rPr lang="en-SG" altLang="en-US" sz="4400" dirty="0">
                <a:latin typeface="Calibri" panose="020F0502020204030204" pitchFamily="34" charset="0"/>
              </a:rPr>
              <a:t>Outline of Video</a:t>
            </a:r>
          </a:p>
        </p:txBody>
      </p:sp>
      <p:sp>
        <p:nvSpPr>
          <p:cNvPr id="9218" name="Text Placeholder 1"/>
          <p:cNvSpPr>
            <a:spLocks noGrp="1"/>
          </p:cNvSpPr>
          <p:nvPr>
            <p:ph idx="1"/>
          </p:nvPr>
        </p:nvSpPr>
        <p:spPr>
          <a:xfrm>
            <a:off x="442913" y="1195388"/>
            <a:ext cx="11139487" cy="5514975"/>
          </a:xfrm>
          <a:solidFill>
            <a:schemeClr val="bg1"/>
          </a:solidFill>
        </p:spPr>
        <p:txBody>
          <a:bodyPr wrap="square" anchor="t"/>
          <a:lstStyle/>
          <a:p>
            <a:pPr marL="0" indent="0" algn="ctr">
              <a:buNone/>
            </a:pPr>
            <a:r>
              <a:rPr lang="en-GB" altLang="en-US" sz="2800" b="1" dirty="0">
                <a:latin typeface="Calibri" panose="020F0502020204030204" pitchFamily="34" charset="0"/>
              </a:rPr>
              <a:t> To thwart the unitive or procreative aspects of sex is to pervert the act.</a:t>
            </a:r>
          </a:p>
          <a:p>
            <a:pPr marL="0" indent="0" algn="ctr">
              <a:buNone/>
            </a:pPr>
            <a:endParaRPr lang="en-GB" altLang="en-US" sz="2800" b="1" dirty="0">
              <a:latin typeface="Calibri" panose="020F0502020204030204" pitchFamily="34" charset="0"/>
            </a:endParaRPr>
          </a:p>
          <a:p>
            <a:pPr marL="457200" indent="-457200">
              <a:buAutoNum type="alphaUcPeriod"/>
            </a:pPr>
            <a:r>
              <a:rPr lang="en-GB" altLang="en-US" sz="2400" dirty="0">
                <a:latin typeface="Calibri" panose="020F0502020204030204" pitchFamily="34" charset="0"/>
              </a:rPr>
              <a:t>Premarital sex thwarts the unitive aspect of intimacy—and often the procreative aspect as well</a:t>
            </a:r>
          </a:p>
          <a:p>
            <a:pPr marL="457200" indent="-457200">
              <a:buAutoNum type="alphaUcPeriod"/>
            </a:pPr>
            <a:endParaRPr lang="en-GB" altLang="en-US" sz="2400" dirty="0">
              <a:latin typeface="Calibri" panose="020F0502020204030204" pitchFamily="34" charset="0"/>
            </a:endParaRPr>
          </a:p>
          <a:p>
            <a:pPr marL="361950" indent="-361950">
              <a:buNone/>
            </a:pPr>
            <a:r>
              <a:rPr lang="en-GB" altLang="en-US" sz="2400" dirty="0">
                <a:latin typeface="Calibri" panose="020F0502020204030204" pitchFamily="34" charset="0"/>
              </a:rPr>
              <a:t>B. Masturbation and pornography thwart the unitive and procreative aspects</a:t>
            </a:r>
          </a:p>
          <a:p>
            <a:pPr marL="361950" indent="-361950">
              <a:buNone/>
            </a:pPr>
            <a:endParaRPr lang="en-GB" altLang="en-US" sz="2400" dirty="0">
              <a:latin typeface="Calibri" panose="020F0502020204030204" pitchFamily="34" charset="0"/>
            </a:endParaRPr>
          </a:p>
          <a:p>
            <a:pPr marL="361950" indent="-361950">
              <a:buNone/>
            </a:pPr>
            <a:r>
              <a:rPr lang="en-GB" altLang="en-US" sz="2400" dirty="0">
                <a:latin typeface="Calibri" panose="020F0502020204030204" pitchFamily="34" charset="0"/>
              </a:rPr>
              <a:t>C. Homosexual acts thwart the procreative aspect</a:t>
            </a:r>
          </a:p>
          <a:p>
            <a:pPr marL="361950" indent="-361950">
              <a:buNone/>
            </a:pPr>
            <a:endParaRPr lang="en-GB" altLang="en-US" sz="2400" dirty="0">
              <a:latin typeface="Calibri" panose="020F0502020204030204" pitchFamily="34" charset="0"/>
            </a:endParaRPr>
          </a:p>
          <a:p>
            <a:pPr marL="361950" indent="-361950">
              <a:buNone/>
            </a:pPr>
            <a:r>
              <a:rPr lang="en-GB" altLang="en-US" sz="2400" dirty="0">
                <a:latin typeface="Calibri" panose="020F0502020204030204" pitchFamily="34" charset="0"/>
              </a:rPr>
              <a:t>D. Contraception thwarts the procreative aspect—and often the unitive aspect as well.</a:t>
            </a:r>
          </a:p>
          <a:p>
            <a:pPr marL="762000" lvl="1" indent="-361950">
              <a:buNone/>
            </a:pPr>
            <a:r>
              <a:rPr lang="en-GB" altLang="en-US" sz="2000" dirty="0">
                <a:latin typeface="Calibri" panose="020F0502020204030204" pitchFamily="34" charset="0"/>
              </a:rPr>
              <a:t>1. It says to your spouse, “I love everything about you except for your fertility.”</a:t>
            </a:r>
          </a:p>
          <a:p>
            <a:pPr marL="762000" lvl="1" indent="-361950">
              <a:buNone/>
            </a:pPr>
            <a:r>
              <a:rPr lang="en-GB" altLang="en-US" sz="2000" dirty="0">
                <a:latin typeface="Calibri" panose="020F0502020204030204" pitchFamily="34" charset="0"/>
              </a:rPr>
              <a:t>2. Natural family planning—using the woman’s natural infertility cycle to regulate procreation— is a better option.</a:t>
            </a:r>
            <a:endParaRPr lang="en-US" altLang="en-US" sz="1600" dirty="0">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073"/>
          <p:cNvSpPr>
            <a:spLocks noGrp="1"/>
          </p:cNvSpPr>
          <p:nvPr>
            <p:ph type="title"/>
          </p:nvPr>
        </p:nvSpPr>
        <p:spPr>
          <a:xfrm>
            <a:off x="609600" y="52388"/>
            <a:ext cx="9601200" cy="1143000"/>
          </a:xfrm>
        </p:spPr>
        <p:txBody>
          <a:bodyPr wrap="square" anchor="ctr"/>
          <a:lstStyle/>
          <a:p>
            <a:pPr algn="ctr"/>
            <a:r>
              <a:rPr lang="en-SG" altLang="en-US" dirty="0">
                <a:latin typeface="Calibri" panose="020F0502020204030204" pitchFamily="34" charset="0"/>
              </a:rPr>
              <a:t>GROUP SHARING</a:t>
            </a:r>
          </a:p>
        </p:txBody>
      </p:sp>
      <p:sp>
        <p:nvSpPr>
          <p:cNvPr id="12290" name="Text Placeholder 1"/>
          <p:cNvSpPr>
            <a:spLocks noGrp="1"/>
          </p:cNvSpPr>
          <p:nvPr>
            <p:ph idx="1"/>
          </p:nvPr>
        </p:nvSpPr>
        <p:spPr>
          <a:xfrm>
            <a:off x="609600" y="1195388"/>
            <a:ext cx="10972800" cy="4930775"/>
          </a:xfrm>
        </p:spPr>
        <p:txBody>
          <a:bodyPr wrap="square" anchor="t"/>
          <a:lstStyle/>
          <a:p>
            <a:pPr marL="266700" indent="-266700" fontAlgn="base">
              <a:buAutoNum type="arabicPeriod"/>
            </a:pPr>
            <a:r>
              <a:rPr lang="en-GB" altLang="en-US" sz="2400" strike="noStrike" noProof="1">
                <a:latin typeface="Calibri" panose="020F0502020204030204" pitchFamily="34" charset="0"/>
              </a:rPr>
              <a:t>Catholic author Frank Sheed said, “Modern man practically never thinks about sex.” Why is it important for us, as married couples, to think about the true meaning of sex?</a:t>
            </a:r>
          </a:p>
          <a:p>
            <a:pPr marL="266700" indent="-266700" fontAlgn="base">
              <a:buAutoNum type="arabicPeriod"/>
            </a:pPr>
            <a:endParaRPr lang="en-GB" altLang="en-US" sz="2400" strike="noStrike" noProof="1">
              <a:latin typeface="Calibri" panose="020F0502020204030204" pitchFamily="34" charset="0"/>
            </a:endParaRPr>
          </a:p>
          <a:p>
            <a:pPr marL="266700" indent="-266700" fontAlgn="base">
              <a:buAutoNum type="arabicPeriod"/>
            </a:pPr>
            <a:r>
              <a:rPr lang="en-GB" altLang="en-US" sz="2400" strike="noStrike" noProof="1">
                <a:latin typeface="Calibri" panose="020F0502020204030204" pitchFamily="34" charset="0"/>
              </a:rPr>
              <a:t>God reveals to us the true meaning of sex. How is God’s plan for sexuality good news—a “yes” to the fullest expression of intimacy and love?</a:t>
            </a:r>
          </a:p>
          <a:p>
            <a:pPr marL="266700" indent="-266700" fontAlgn="base">
              <a:buAutoNum type="arabicPeriod"/>
            </a:pPr>
            <a:endParaRPr lang="en-GB" altLang="en-US" sz="2400" noProof="1">
              <a:latin typeface="Calibri" panose="020F0502020204030204" pitchFamily="34" charset="0"/>
            </a:endParaRPr>
          </a:p>
          <a:p>
            <a:pPr marL="298450" indent="-298450" fontAlgn="base">
              <a:buNone/>
            </a:pPr>
            <a:r>
              <a:rPr lang="en-GB" altLang="en-US" sz="2400" strike="noStrike" noProof="1">
                <a:latin typeface="Calibri" panose="020F0502020204030204" pitchFamily="34" charset="0"/>
              </a:rPr>
              <a:t>3. What are some of the benefits a marital relationship might experience when the couple fully embraces God’s plan for sex?</a:t>
            </a:r>
            <a:endParaRPr lang="en-US" altLang="en-US" sz="2400" strike="noStrike" noProof="1">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853e85ad-1fd9-4e5d-a6b0-5f100274414e}" enabled="1" method="Standard" siteId="{4fc5a3ca-b726-44fb-ac33-5408c98501c1}" contentBits="1" removed="0"/>
</clbl:labelList>
</file>

<file path=docProps/app.xml><?xml version="1.0" encoding="utf-8"?>
<Properties xmlns="http://schemas.openxmlformats.org/officeDocument/2006/extended-properties" xmlns:vt="http://schemas.openxmlformats.org/officeDocument/2006/docPropsVTypes">
  <TotalTime>71</TotalTime>
  <Words>1211</Words>
  <Application>Microsoft Office PowerPoint</Application>
  <PresentationFormat>Widescreen</PresentationFormat>
  <Paragraphs>91</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Georgia</vt:lpstr>
      <vt:lpstr>MinionPro-BoldIt</vt:lpstr>
      <vt:lpstr>MyriadPro-Semibold</vt:lpstr>
      <vt:lpstr>Default Design</vt:lpstr>
      <vt:lpstr>SEXUALITY AND AUTHENTIC LOVE </vt:lpstr>
      <vt:lpstr>OPENING PRAYER</vt:lpstr>
      <vt:lpstr>Opening Prayer Pray together the following prayer from the Second Vatican Council</vt:lpstr>
      <vt:lpstr>Recap Session 4: Building a Thriving Marriage </vt:lpstr>
      <vt:lpstr>Video - 25 mins</vt:lpstr>
      <vt:lpstr>PowerPoint Presentation</vt:lpstr>
      <vt:lpstr>Outline of Video</vt:lpstr>
      <vt:lpstr>Outline of Video</vt:lpstr>
      <vt:lpstr>GROUP SHARING</vt:lpstr>
      <vt:lpstr>COUPLE DISCUSSION</vt:lpstr>
      <vt:lpstr>COUPLE ACTIVITY</vt:lpstr>
      <vt:lpstr>COUPLE ACTIVITY</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THRIVING MARRIAGE </dc:title>
  <dc:creator>Andrea</dc:creator>
  <cp:lastModifiedBy>Andrea Toh</cp:lastModifiedBy>
  <cp:revision>53</cp:revision>
  <dcterms:created xsi:type="dcterms:W3CDTF">2013-11-15T06:11:00Z</dcterms:created>
  <dcterms:modified xsi:type="dcterms:W3CDTF">2023-10-20T15:23:36Z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1033-11.2.0.11481</vt:lpwstr>
  </property>
  <property fmtid="{D5CDD505-2E9C-101B-9397-08002B2CF9AE}" pid="3" name="ICV">
    <vt:lpwstr>AD045E9243B84C848108C1F45F4E6C1A</vt:lpwstr>
  </property>
  <property fmtid="{D5CDD505-2E9C-101B-9397-08002B2CF9AE}" pid="4" name="ClassificationContentMarkingHeaderLocations">
    <vt:lpwstr>Default Design:4</vt:lpwstr>
  </property>
  <property fmtid="{D5CDD505-2E9C-101B-9397-08002B2CF9AE}" pid="5" name="ClassificationContentMarkingHeaderText">
    <vt:lpwstr>Classification: Classified</vt:lpwstr>
  </property>
</Properties>
</file>