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351" r:id="rId2"/>
    <p:sldId id="326" r:id="rId3"/>
    <p:sldId id="409" r:id="rId4"/>
    <p:sldId id="397" r:id="rId5"/>
    <p:sldId id="353" r:id="rId6"/>
    <p:sldId id="374" r:id="rId7"/>
    <p:sldId id="356" r:id="rId8"/>
    <p:sldId id="354" r:id="rId9"/>
    <p:sldId id="412" r:id="rId10"/>
    <p:sldId id="357" r:id="rId11"/>
    <p:sldId id="392" r:id="rId12"/>
    <p:sldId id="413" r:id="rId13"/>
    <p:sldId id="414" r:id="rId14"/>
    <p:sldId id="388" r:id="rId15"/>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2211">
          <p15:clr>
            <a:srgbClr val="A4A3A4"/>
          </p15:clr>
        </p15:guide>
        <p15:guide id="2" pos="37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1" d="100"/>
          <a:sy n="101" d="100"/>
        </p:scale>
        <p:origin x="876" y="108"/>
      </p:cViewPr>
      <p:guideLst>
        <p:guide orient="horz" pos="2211"/>
        <p:guide pos="3775"/>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p>
            <a:pPr lvl="0" indent="0" algn="r"/>
            <a:fld id="{BB962C8B-B14F-4D97-AF65-F5344CB8AC3E}" type="datetime1">
              <a:rPr lang="en-US" altLang="en-US" sz="1200"/>
              <a:t>9/30/2023</a:t>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en-US" altLang="en-US"/>
              <a:t>Click to edit Master text styles</a:t>
            </a:r>
          </a:p>
          <a:p>
            <a:pPr lvl="1" indent="0"/>
            <a:r>
              <a:rPr lang="en-US" altLang="en-US"/>
              <a:t>Second level</a:t>
            </a:r>
          </a:p>
          <a:p>
            <a:pPr lvl="2" indent="0"/>
            <a:r>
              <a:rPr lang="en-US" altLang="en-US"/>
              <a:t>Third level</a:t>
            </a:r>
          </a:p>
          <a:p>
            <a:pPr lvl="3" indent="0"/>
            <a:r>
              <a:rPr lang="en-US" altLang="en-US"/>
              <a:t>Fourth level</a:t>
            </a:r>
          </a:p>
          <a:p>
            <a:pPr lvl="4" indent="0"/>
            <a:r>
              <a:rPr lang="en-US" altLang="en-US"/>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p>
            <a:pPr lvl="0" indent="0" algn="r"/>
            <a:fld id="{9A0DB2DC-4C9A-4742-B13C-FB6460FD3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p:sp>
      <p:sp>
        <p:nvSpPr>
          <p:cNvPr id="10242" name="Text Placeholder 2"/>
          <p:cNvSpPr>
            <a:spLocks noGrp="1"/>
          </p:cNvSpPr>
          <p:nvPr>
            <p:ph type="body"/>
          </p:nvPr>
        </p:nvSpPr>
        <p:spPr/>
        <p:txBody>
          <a:bodyPr lIns="91440" tIns="45720" rIns="91440" bIns="45720" anchor="t"/>
          <a:lstStyle/>
          <a:p>
            <a:pPr lvl="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p:sp>
      <p:sp>
        <p:nvSpPr>
          <p:cNvPr id="10242" name="Text Placeholder 2"/>
          <p:cNvSpPr>
            <a:spLocks noGrp="1"/>
          </p:cNvSpPr>
          <p:nvPr>
            <p:ph type="body"/>
          </p:nvPr>
        </p:nvSpPr>
        <p:spPr/>
        <p:txBody>
          <a:bodyPr lIns="91440" tIns="45720" rIns="91440" bIns="45720" anchor="t"/>
          <a:lstStyle/>
          <a:p>
            <a:pPr lvl="0"/>
            <a:endParaRPr lang="en-US" altLang="en-US"/>
          </a:p>
        </p:txBody>
      </p:sp>
    </p:spTree>
    <p:extLst>
      <p:ext uri="{BB962C8B-B14F-4D97-AF65-F5344CB8AC3E}">
        <p14:creationId xmlns:p14="http://schemas.microsoft.com/office/powerpoint/2010/main" val="26749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r>
              <a:rPr lang="en-SG" altLang="en-US"/>
              <a:t>2. I</a:t>
            </a:r>
            <a:r>
              <a:rPr lang="en-US"/>
              <a:t>t involves looking at the inner workings of your marriage—the way your personality interacts with your spouse</a:t>
            </a:r>
            <a:r>
              <a:rPr lang="en-SG" altLang="en-US"/>
              <a:t>'</a:t>
            </a:r>
            <a:r>
              <a:rPr lang="en-US"/>
              <a:t>s—to discover the root causes of your conflict. It means not settling for surface appearances where your marriage is concerned.</a:t>
            </a:r>
          </a:p>
          <a:p>
            <a:r>
              <a:rPr lang="en-US"/>
              <a:t>These things might </a:t>
            </a:r>
          </a:p>
          <a:p>
            <a:r>
              <a:rPr lang="en-US"/>
              <a:t>be difficult for them to admit out loud.</a:t>
            </a:r>
          </a:p>
          <a:p>
            <a:r>
              <a:rPr lang="en-US"/>
              <a:t>• They</a:t>
            </a:r>
            <a:r>
              <a:rPr lang="en-SG" altLang="en-US"/>
              <a:t>'</a:t>
            </a:r>
            <a:r>
              <a:rPr lang="en-US"/>
              <a:t>re not sure what to look for.</a:t>
            </a:r>
          </a:p>
          <a:p>
            <a:r>
              <a:rPr lang="en-US"/>
              <a:t>• They</a:t>
            </a:r>
            <a:r>
              <a:rPr lang="en-SG" altLang="en-US"/>
              <a:t>'</a:t>
            </a:r>
            <a:r>
              <a:rPr lang="en-US"/>
              <a:t>re afraid of finding a serious problem.</a:t>
            </a:r>
          </a:p>
          <a:p>
            <a:r>
              <a:rPr lang="en-US"/>
              <a:t>• They don</a:t>
            </a:r>
            <a:r>
              <a:rPr lang="en-SG" altLang="en-US"/>
              <a:t>'</a:t>
            </a:r>
            <a:r>
              <a:rPr lang="en-US"/>
              <a:t>t have the motivation or energy to fix the potentially serious problem that may be under there.</a:t>
            </a:r>
          </a:p>
          <a:p>
            <a:r>
              <a:rPr lang="en-US"/>
              <a:t>• They prefer to maintain the illusion that everything is running smoothly.</a:t>
            </a:r>
          </a:p>
          <a:p>
            <a:endParaRPr lang="en-US"/>
          </a:p>
          <a:p>
            <a:r>
              <a:rPr lang="en-SG" altLang="en-US"/>
              <a:t>3. </a:t>
            </a:r>
            <a:r>
              <a:rPr lang="en-US"/>
              <a:t>Use any or all of the following suggestions to supplement your group members’ responses.</a:t>
            </a:r>
          </a:p>
          <a:p>
            <a:r>
              <a:rPr lang="en-US"/>
              <a:t>• Conflict is a normal part of any relationship.</a:t>
            </a:r>
          </a:p>
          <a:p>
            <a:r>
              <a:rPr lang="en-US"/>
              <a:t>• No one really “wins” a conflict.</a:t>
            </a:r>
          </a:p>
          <a:p>
            <a:r>
              <a:rPr lang="en-US"/>
              <a:t>• Being right is much less important than being kind.</a:t>
            </a:r>
          </a:p>
          <a:p>
            <a:r>
              <a:rPr lang="en-US"/>
              <a:t>• Some things can never be un-said.</a:t>
            </a:r>
          </a:p>
          <a:p>
            <a:r>
              <a:rPr lang="en-US"/>
              <a:t>• Never let a conflict extend past bedtime.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extLst>
      <p:ext uri="{BB962C8B-B14F-4D97-AF65-F5344CB8AC3E}">
        <p14:creationId xmlns:p14="http://schemas.microsoft.com/office/powerpoint/2010/main" val="236732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extLst>
      <p:ext uri="{BB962C8B-B14F-4D97-AF65-F5344CB8AC3E}">
        <p14:creationId xmlns:p14="http://schemas.microsoft.com/office/powerpoint/2010/main" val="3848192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a:t>Click to edit Master subtitle style</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a:t>Click to edit Master title style</a:t>
            </a:r>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lstStyle/>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Date Placeholder 2"/>
          <p:cNvSpPr>
            <a:spLocks noGrp="1"/>
          </p:cNvSpPr>
          <p:nvPr>
            <p:ph type="dt" sz="half" idx="10"/>
          </p:nvPr>
        </p:nvSpPr>
        <p:spPr/>
        <p:txBody>
          <a:bodyPr/>
          <a:lstStyle/>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lstStyle/>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lstStyle/>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EP BG8.jpg"/>
          <p:cNvPicPr>
            <a:picLocks noChangeAspect="1"/>
          </p:cNvPicPr>
          <p:nvPr/>
        </p:nvPicPr>
        <p:blipFill>
          <a:blip r:embed="rId15"/>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lstStyle/>
          <a:p>
            <a:pPr lvl="0" indent="0"/>
            <a:r>
              <a:rPr lang="en-US" altLang="en-US"/>
              <a:t>Click to edit Master title style</a:t>
            </a:r>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lstStyle/>
          <a:p>
            <a:pPr lvl="0" indent="-342900"/>
            <a:r>
              <a:rPr lang="en-US" altLang="en-US"/>
              <a:t>Click to edit Master text styles</a:t>
            </a:r>
          </a:p>
        </p:txBody>
      </p:sp>
      <p:sp>
        <p:nvSpPr>
          <p:cNvPr id="1029" name="Rectangle 4"/>
          <p:cNvSpPr>
            <a:spLocks noGrp="1"/>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
        <p:nvSpPr>
          <p:cNvPr id="3" name="TextBox 2"/>
          <p:cNvSpPr txBox="1"/>
          <p:nvPr userDrawn="1"/>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
        <p:nvSpPr>
          <p:cNvPr id="4" name="TextBox 3">
            <a:extLst>
              <a:ext uri="{FF2B5EF4-FFF2-40B4-BE49-F238E27FC236}">
                <a16:creationId xmlns:a16="http://schemas.microsoft.com/office/drawing/2014/main" id="{5E96B312-8733-33DF-0D3A-2DD9F04AEC78}"/>
              </a:ext>
            </a:extLst>
          </p:cNvPr>
          <p:cNvSpPr txBox="1"/>
          <p:nvPr userDrawn="1">
            <p:extLst>
              <p:ext uri="{1162E1C5-73C7-4A58-AE30-91384D911F3F}">
                <p184:classification xmlns:p184="http://schemas.microsoft.com/office/powerpoint/2018/4/main" val="hdr"/>
              </p:ext>
            </p:extLst>
          </p:nvPr>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3"/>
          <p:cNvSpPr>
            <a:spLocks noGrp="1"/>
          </p:cNvSpPr>
          <p:nvPr>
            <p:ph type="ctrTitle"/>
          </p:nvPr>
        </p:nvSpPr>
        <p:spPr>
          <a:xfrm>
            <a:off x="1524000" y="1448934"/>
            <a:ext cx="9144000" cy="2387600"/>
          </a:xfrm>
        </p:spPr>
        <p:txBody>
          <a:bodyPr wrap="square" anchor="b"/>
          <a:lstStyle/>
          <a:p>
            <a:pPr>
              <a:buNone/>
            </a:pPr>
            <a:r>
              <a:rPr lang="en-SG" altLang="en-US" kern="1200" dirty="0">
                <a:latin typeface="+mj-lt"/>
                <a:ea typeface="+mj-ea"/>
                <a:cs typeface="+mj-cs"/>
                <a:sym typeface="Arial" panose="020B0604020202020204" pitchFamily="34" charset="0"/>
              </a:rPr>
              <a:t>PROTECTING THE BOND</a:t>
            </a:r>
            <a:br>
              <a:rPr lang="en-SG" altLang="en-US" kern="1200" dirty="0">
                <a:latin typeface="+mj-lt"/>
                <a:ea typeface="+mj-ea"/>
                <a:cs typeface="+mj-cs"/>
                <a:sym typeface="Arial" panose="020B0604020202020204" pitchFamily="34" charset="0"/>
              </a:rPr>
            </a:br>
            <a:endParaRPr lang="en-SG" altLang="en-US" kern="1200" dirty="0">
              <a:latin typeface="+mj-lt"/>
              <a:ea typeface="+mj-ea"/>
              <a:cs typeface="+mj-cs"/>
              <a:sym typeface="Arial" panose="020B0604020202020204" pitchFamily="34" charset="0"/>
            </a:endParaRPr>
          </a:p>
        </p:txBody>
      </p:sp>
      <p:sp>
        <p:nvSpPr>
          <p:cNvPr id="3074" name="Subtitle 4"/>
          <p:cNvSpPr>
            <a:spLocks noGrp="1"/>
          </p:cNvSpPr>
          <p:nvPr>
            <p:ph type="subTitle" idx="1"/>
          </p:nvPr>
        </p:nvSpPr>
        <p:spPr>
          <a:xfrm>
            <a:off x="1524000" y="3928609"/>
            <a:ext cx="9144000" cy="1655762"/>
          </a:xfrm>
        </p:spPr>
        <p:txBody>
          <a:bodyPr wrap="square" anchor="t"/>
          <a:lstStyle/>
          <a:p>
            <a:pPr defTabSz="0"/>
            <a:r>
              <a:rPr lang="en-SG" altLang="en-US" kern="1200" dirty="0">
                <a:latin typeface="+mn-lt"/>
                <a:ea typeface="+mn-ea"/>
                <a:cs typeface="+mn-cs"/>
                <a:sym typeface="Arial Black" panose="020B0A04020102020204"/>
              </a:rPr>
              <a:t>Beloved Series : Session 5</a:t>
            </a:r>
            <a:endParaRPr lang="en-US" altLang="en-US" kern="1200" dirty="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GROUP SHARING</a:t>
            </a:r>
          </a:p>
        </p:txBody>
      </p:sp>
      <p:sp>
        <p:nvSpPr>
          <p:cNvPr id="12290" name="Text Placeholder 1"/>
          <p:cNvSpPr>
            <a:spLocks noGrp="1"/>
          </p:cNvSpPr>
          <p:nvPr>
            <p:ph idx="1"/>
          </p:nvPr>
        </p:nvSpPr>
        <p:spPr>
          <a:xfrm>
            <a:off x="609600" y="1195388"/>
            <a:ext cx="10972800" cy="4930775"/>
          </a:xfrm>
        </p:spPr>
        <p:txBody>
          <a:bodyPr wrap="square" anchor="t"/>
          <a:lstStyle/>
          <a:p>
            <a:pPr marL="266700" indent="-266700" fontAlgn="base">
              <a:buAutoNum type="arabicPeriod"/>
            </a:pPr>
            <a:r>
              <a:rPr lang="en-GB" altLang="en-US" sz="2400" strike="noStrike" noProof="1">
                <a:latin typeface="Calibri" panose="020F0502020204030204" pitchFamily="34" charset="0"/>
              </a:rPr>
              <a:t>Explain how a married couple could go from the intimacy of their early days to living parallel lives, as described in the video. Have you seen this happen to any couple that you know?</a:t>
            </a:r>
          </a:p>
          <a:p>
            <a:pPr marL="266700" indent="-266700" fontAlgn="base">
              <a:buAutoNum type="arabicPeriod"/>
            </a:pPr>
            <a:endParaRPr lang="en-GB" altLang="en-US" sz="2400" strike="noStrike" noProof="1">
              <a:latin typeface="Calibri" panose="020F0502020204030204" pitchFamily="34" charset="0"/>
            </a:endParaRPr>
          </a:p>
          <a:p>
            <a:pPr marL="266700" indent="-266700" fontAlgn="base">
              <a:buAutoNum type="arabicPeriod"/>
            </a:pPr>
            <a:r>
              <a:rPr lang="en-GB" altLang="en-US" sz="2400" strike="noStrike" noProof="1">
                <a:latin typeface="Calibri" panose="020F0502020204030204" pitchFamily="34" charset="0"/>
              </a:rPr>
              <a:t>Think about the description in the video of the family in the airport focusing on their individual phones and personal devices and not talking to one another. How close to home did this description hit? What are some of the challenges that you face in this area?</a:t>
            </a:r>
          </a:p>
          <a:p>
            <a:pPr marL="299085" indent="-298450" fontAlgn="base">
              <a:buNone/>
            </a:pPr>
            <a:endParaRPr lang="en-GB" altLang="en-US" sz="2400" noProof="1">
              <a:latin typeface="Calibri" panose="020F0502020204030204" pitchFamily="34" charset="0"/>
            </a:endParaRPr>
          </a:p>
          <a:p>
            <a:pPr marL="298450" indent="-298450" fontAlgn="base">
              <a:buNone/>
            </a:pPr>
            <a:r>
              <a:rPr lang="en-GB" altLang="en-US" sz="2400" strike="noStrike" noProof="1">
                <a:latin typeface="Calibri" panose="020F0502020204030204" pitchFamily="34" charset="0"/>
              </a:rPr>
              <a:t>3. Gale Sayers called his book </a:t>
            </a:r>
            <a:r>
              <a:rPr lang="en-GB" altLang="en-US" sz="2400" i="1" strike="noStrike" noProof="1">
                <a:latin typeface="Calibri" panose="020F0502020204030204" pitchFamily="34" charset="0"/>
              </a:rPr>
              <a:t>I Am Third</a:t>
            </a:r>
            <a:r>
              <a:rPr lang="en-GB" altLang="en-US" sz="2400" strike="noStrike" noProof="1">
                <a:latin typeface="Calibri" panose="020F0502020204030204" pitchFamily="34" charset="0"/>
              </a:rPr>
              <a:t>. What are some of the challenges and drawbacks to making that title a reality in your own life?</a:t>
            </a:r>
            <a:endParaRPr lang="en-US" altLang="en-US" sz="2400" strike="noStrike" noProof="1">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DISCUSSION</a:t>
            </a:r>
          </a:p>
        </p:txBody>
      </p:sp>
      <p:sp>
        <p:nvSpPr>
          <p:cNvPr id="12290" name="Text Placeholder 1"/>
          <p:cNvSpPr>
            <a:spLocks noGrp="1"/>
          </p:cNvSpPr>
          <p:nvPr>
            <p:ph idx="1"/>
          </p:nvPr>
        </p:nvSpPr>
        <p:spPr>
          <a:xfrm>
            <a:off x="485775" y="1050290"/>
            <a:ext cx="11096625" cy="5636260"/>
          </a:xfrm>
          <a:solidFill>
            <a:schemeClr val="bg1"/>
          </a:solidFill>
        </p:spPr>
        <p:txBody>
          <a:bodyPr wrap="square" anchor="t"/>
          <a:lstStyle/>
          <a:p>
            <a:pPr marL="457835" indent="-457200" fontAlgn="base">
              <a:buAutoNum type="arabicPeriod"/>
            </a:pPr>
            <a:r>
              <a:rPr lang="en-GB" altLang="en-US" sz="2400" strike="noStrike" noProof="1">
                <a:latin typeface="Calibri" panose="020F0502020204030204" pitchFamily="34" charset="0"/>
              </a:rPr>
              <a:t>Draw 2 circles. In the first circle, make a pie chart that represents the way you spend your time during your waking hours. In the second circle, make a pie chart that represents the way your spouse spends his or her waking hours. </a:t>
            </a:r>
          </a:p>
          <a:p>
            <a:pPr marL="1971675" indent="-298450" fontAlgn="base">
              <a:buNone/>
            </a:pPr>
            <a:r>
              <a:rPr lang="en-GB" altLang="en-US" sz="2000" strike="noStrike" noProof="1">
                <a:latin typeface="Calibri" panose="020F0502020204030204" pitchFamily="34" charset="0"/>
              </a:rPr>
              <a:t>Use any or all of the following categories for your charts:</a:t>
            </a:r>
          </a:p>
          <a:p>
            <a:pPr marL="1971675" indent="-298450" fontAlgn="base">
              <a:buNone/>
            </a:pPr>
            <a:r>
              <a:rPr lang="en-GB" altLang="en-US" sz="2000" strike="noStrike" noProof="1">
                <a:latin typeface="Calibri" panose="020F0502020204030204" pitchFamily="34" charset="0"/>
              </a:rPr>
              <a:t>• Marriage/Family</a:t>
            </a:r>
          </a:p>
          <a:p>
            <a:pPr marL="1971675" indent="-298450" fontAlgn="base">
              <a:buNone/>
            </a:pPr>
            <a:r>
              <a:rPr lang="en-GB" altLang="en-US" sz="2000" strike="noStrike" noProof="1">
                <a:latin typeface="Calibri" panose="020F0502020204030204" pitchFamily="34" charset="0"/>
              </a:rPr>
              <a:t>• Career</a:t>
            </a:r>
          </a:p>
          <a:p>
            <a:pPr marL="1971675" indent="-298450" fontAlgn="base">
              <a:buNone/>
            </a:pPr>
            <a:r>
              <a:rPr lang="en-GB" altLang="en-US" sz="2000" strike="noStrike" noProof="1">
                <a:latin typeface="Calibri" panose="020F0502020204030204" pitchFamily="34" charset="0"/>
              </a:rPr>
              <a:t>• Church</a:t>
            </a:r>
          </a:p>
          <a:p>
            <a:pPr marL="1971675" indent="-298450" fontAlgn="base">
              <a:buNone/>
            </a:pPr>
            <a:r>
              <a:rPr lang="en-GB" altLang="en-US" sz="2000" strike="noStrike" noProof="1">
                <a:latin typeface="Calibri" panose="020F0502020204030204" pitchFamily="34" charset="0"/>
              </a:rPr>
              <a:t>• Personal Devices (Internet, social media, online games, messaging)</a:t>
            </a:r>
          </a:p>
          <a:p>
            <a:pPr marL="1971675" indent="-298450" fontAlgn="base">
              <a:buNone/>
            </a:pPr>
            <a:r>
              <a:rPr lang="en-GB" altLang="en-US" sz="2000" strike="noStrike" noProof="1">
                <a:latin typeface="Calibri" panose="020F0502020204030204" pitchFamily="34" charset="0"/>
              </a:rPr>
              <a:t>• Hanging Out with Friends</a:t>
            </a:r>
          </a:p>
          <a:p>
            <a:pPr marL="1971675" indent="-298450" fontAlgn="base">
              <a:buNone/>
            </a:pPr>
            <a:r>
              <a:rPr lang="en-GB" altLang="en-US" sz="2000" strike="noStrike" noProof="1">
                <a:latin typeface="Calibri" panose="020F0502020204030204" pitchFamily="34" charset="0"/>
              </a:rPr>
              <a:t>• Sports/Workouts</a:t>
            </a:r>
          </a:p>
          <a:p>
            <a:pPr marL="1971675" indent="-298450" fontAlgn="base">
              <a:buNone/>
            </a:pPr>
            <a:r>
              <a:rPr lang="en-GB" altLang="en-US" sz="2000" strike="noStrike" noProof="1">
                <a:latin typeface="Calibri" panose="020F0502020204030204" pitchFamily="34" charset="0"/>
              </a:rPr>
              <a:t>• Hobbies</a:t>
            </a:r>
          </a:p>
          <a:p>
            <a:pPr marL="1971675" indent="-298450" fontAlgn="base">
              <a:buNone/>
            </a:pPr>
            <a:r>
              <a:rPr lang="en-GB" altLang="en-US" sz="2000" strike="noStrike" noProof="1">
                <a:latin typeface="Calibri" panose="020F0502020204030204" pitchFamily="34" charset="0"/>
              </a:rPr>
              <a:t>• Watching TV</a:t>
            </a:r>
          </a:p>
          <a:p>
            <a:pPr marL="1971675" indent="-298450" fontAlgn="base">
              <a:buNone/>
            </a:pPr>
            <a:r>
              <a:rPr lang="en-GB" altLang="en-US" sz="2000" strike="noStrike" noProof="1">
                <a:latin typeface="Calibri" panose="020F0502020204030204" pitchFamily="34" charset="0"/>
              </a:rPr>
              <a:t>• Any other categories that apply</a:t>
            </a:r>
          </a:p>
          <a:p>
            <a:pPr marL="447675" indent="-447675" fontAlgn="base">
              <a:buNone/>
            </a:pPr>
            <a:r>
              <a:rPr lang="en-GB" sz="2400" noProof="1">
                <a:latin typeface="Calibri" panose="020F0502020204030204" pitchFamily="34" charset="0"/>
              </a:rPr>
              <a:t>2. 	With input from your spouse, draw a pie chart that represents a reasonable, more marriage-friendly way of spending your waking hours.</a:t>
            </a:r>
          </a:p>
          <a:p>
            <a:pPr marL="1971675" indent="-298450" fontAlgn="base">
              <a:buNone/>
            </a:pPr>
            <a:endParaRPr lang="en-US" altLang="en-US" sz="2000" strike="noStrike" noProof="1">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997903"/>
            <a:ext cx="11096625" cy="5636260"/>
          </a:xfrm>
          <a:solidFill>
            <a:schemeClr val="bg1"/>
          </a:solidFill>
        </p:spPr>
        <p:txBody>
          <a:bodyPr wrap="square" anchor="t"/>
          <a:lstStyle/>
          <a:p>
            <a:pPr marL="0" indent="0">
              <a:buNone/>
            </a:pPr>
            <a:r>
              <a:rPr lang="en-GB" sz="2400" dirty="0">
                <a:latin typeface="Calibri" panose="020F0502020204030204" pitchFamily="34" charset="0"/>
              </a:rPr>
              <a:t>Based on the pie charts you filled out, identify the biggest current threat to your marriage and family time. Is it your careers?  The time you spend hanging out with friends?  The demands of your kids’ sports?</a:t>
            </a:r>
          </a:p>
          <a:p>
            <a:pPr marL="457200" indent="-457200">
              <a:buAutoNum type="arabicPeriod"/>
            </a:pPr>
            <a:endParaRPr lang="en-GB" altLang="en-US" sz="2400" noProof="1">
              <a:latin typeface="Calibri" panose="020F0502020204030204" pitchFamily="34" charset="0"/>
            </a:endParaRPr>
          </a:p>
          <a:p>
            <a:pPr marL="400050" lvl="1" indent="0">
              <a:buNone/>
            </a:pPr>
            <a:r>
              <a:rPr lang="en-GB" altLang="en-US" sz="2000" noProof="1">
                <a:latin typeface="Calibri" panose="020F0502020204030204" pitchFamily="34" charset="0"/>
              </a:rPr>
              <a:t>	_____________________________________________________________________</a:t>
            </a:r>
          </a:p>
          <a:p>
            <a:pPr marL="400050" lvl="1" indent="0">
              <a:buNone/>
            </a:pPr>
            <a:endParaRPr lang="en-GB" altLang="en-US" sz="2400" noProof="1">
              <a:latin typeface="Calibri" panose="020F0502020204030204" pitchFamily="34" charset="0"/>
            </a:endParaRPr>
          </a:p>
          <a:p>
            <a:pPr marL="0" indent="0">
              <a:buNone/>
            </a:pPr>
            <a:r>
              <a:rPr lang="en-GB" sz="2400" dirty="0">
                <a:latin typeface="Calibri" panose="020F0502020204030204" pitchFamily="34" charset="0"/>
              </a:rPr>
              <a:t>After you identify the threat, ask yourselves two questions.  The first question is, </a:t>
            </a:r>
            <a:r>
              <a:rPr lang="en-GB" sz="2400" i="1" dirty="0">
                <a:latin typeface="Calibri" panose="020F0502020204030204" pitchFamily="34" charset="0"/>
              </a:rPr>
              <a:t>How deeply has this threat in infiltrated our marriage or family life?</a:t>
            </a:r>
            <a:r>
              <a:rPr lang="en-GB" sz="2400" dirty="0">
                <a:latin typeface="Calibri" panose="020F0502020204030204" pitchFamily="34" charset="0"/>
              </a:rPr>
              <a:t> </a:t>
            </a:r>
          </a:p>
          <a:p>
            <a:pPr marL="0" indent="0">
              <a:buNone/>
            </a:pPr>
            <a:endParaRPr lang="en-GB" sz="2400" dirty="0">
              <a:latin typeface="Calibri" panose="020F0502020204030204" pitchFamily="34" charset="0"/>
            </a:endParaRPr>
          </a:p>
          <a:p>
            <a:pPr marL="0" indent="0" algn="ctr">
              <a:buNone/>
            </a:pPr>
            <a:r>
              <a:rPr lang="en-GB" sz="2000" i="1" dirty="0">
                <a:latin typeface="Calibri" panose="020F0502020204030204" pitchFamily="34" charset="0"/>
              </a:rPr>
              <a:t>Let’s say, for example, that like many couples, you identify Personal Device Time—time spent in social media or online - as your biggest threat. Take a clear-eyed look at your daily habits and routines to see how big of a role Personal Device Time plays in them. Try to be as objective and honest as you can. Don’t try to downplay or dismiss what you see. Don’t grade yourselves on a curve or compare yourselves to other couples who seem to have it worse. Acknowledge the extent of the problem and take responsibility for it.</a:t>
            </a:r>
            <a:endParaRPr lang="en-US" altLang="en-US" sz="2000" i="1" noProof="1">
              <a:latin typeface="Calibri" panose="020F0502020204030204" pitchFamily="34" charset="0"/>
            </a:endParaRPr>
          </a:p>
        </p:txBody>
      </p:sp>
    </p:spTree>
    <p:extLst>
      <p:ext uri="{BB962C8B-B14F-4D97-AF65-F5344CB8AC3E}">
        <p14:creationId xmlns:p14="http://schemas.microsoft.com/office/powerpoint/2010/main" val="593881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997903"/>
            <a:ext cx="11096625" cy="5636260"/>
          </a:xfrm>
          <a:solidFill>
            <a:schemeClr val="bg1"/>
          </a:solidFill>
        </p:spPr>
        <p:txBody>
          <a:bodyPr wrap="square" anchor="t"/>
          <a:lstStyle/>
          <a:p>
            <a:pPr marL="0" indent="0">
              <a:buNone/>
            </a:pPr>
            <a:r>
              <a:rPr lang="en-GB" sz="2400" dirty="0">
                <a:latin typeface="Calibri" panose="020F0502020204030204" pitchFamily="34" charset="0"/>
              </a:rPr>
              <a:t>2. What steps can we take to battle it together (or as a family)? Work up a strategy that is both effective and doable for your family. </a:t>
            </a:r>
          </a:p>
          <a:p>
            <a:pPr marL="0" indent="0">
              <a:buNone/>
            </a:pPr>
            <a:endParaRPr lang="en-GB" sz="2400" dirty="0">
              <a:latin typeface="Calibri" panose="020F0502020204030204" pitchFamily="34" charset="0"/>
            </a:endParaRPr>
          </a:p>
          <a:p>
            <a:pPr marL="0" indent="0">
              <a:buNone/>
            </a:pPr>
            <a:r>
              <a:rPr lang="en-GB" sz="2000" dirty="0">
                <a:latin typeface="Calibri" panose="020F0502020204030204" pitchFamily="34" charset="0"/>
              </a:rPr>
              <a:t>In the case of Personal Device Time, your strategy might look something like this: </a:t>
            </a:r>
          </a:p>
          <a:p>
            <a:r>
              <a:rPr lang="en-GB" sz="2000" dirty="0">
                <a:latin typeface="Calibri" panose="020F0502020204030204" pitchFamily="34" charset="0"/>
              </a:rPr>
              <a:t>Redefine terms. Many people claim that they have to be on their personal devices for their jobs or other reasons. Talk about what constitutes a “pressing” need. What is important? Does fantasy football count?</a:t>
            </a:r>
          </a:p>
          <a:p>
            <a:r>
              <a:rPr lang="en-GB" sz="2000" dirty="0">
                <a:latin typeface="Calibri" panose="020F0502020204030204" pitchFamily="34" charset="0"/>
              </a:rPr>
              <a:t>Identify motivations. Talk about the needs that drive your Personal Device Time, whether it’s the fear of being excluded, the desire to be the first to know when something happens, or boredom and the need for constant stimulation. </a:t>
            </a:r>
          </a:p>
          <a:p>
            <a:r>
              <a:rPr lang="en-GB" sz="2000" dirty="0">
                <a:latin typeface="Calibri" panose="020F0502020204030204" pitchFamily="34" charset="0"/>
              </a:rPr>
              <a:t>Set limits. Agree to check your devices, say, once after dinner and once before bed. At all other times, they stay (turned off, or at least muted) in a location where they can’t be easily accessed. </a:t>
            </a:r>
          </a:p>
          <a:p>
            <a:r>
              <a:rPr lang="en-GB" sz="2000" dirty="0">
                <a:latin typeface="Calibri" panose="020F0502020204030204" pitchFamily="34" charset="0"/>
              </a:rPr>
              <a:t>Hold one another accountable. You both have a vested interest in the strength and potential of your marriage. If you see something potentially harmful creeping into your relationship, you have the right - and the responsibility - to speak up. If you see one another falling back into old habits, you must say something.</a:t>
            </a:r>
            <a:endParaRPr lang="en-US" altLang="en-US" sz="2000" noProof="1">
              <a:latin typeface="Calibri" panose="020F0502020204030204" pitchFamily="34" charset="0"/>
            </a:endParaRPr>
          </a:p>
        </p:txBody>
      </p:sp>
    </p:spTree>
    <p:extLst>
      <p:ext uri="{BB962C8B-B14F-4D97-AF65-F5344CB8AC3E}">
        <p14:creationId xmlns:p14="http://schemas.microsoft.com/office/powerpoint/2010/main" val="336449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endParaRPr lang="en-SG" altLang="en-US" sz="2800" dirty="0">
              <a:latin typeface="Calibri" panose="020F0502020204030204" pitchFamily="34" charset="0"/>
            </a:endParaRPr>
          </a:p>
          <a:p>
            <a:pPr marL="0" indent="0" algn="ctr">
              <a:buNone/>
            </a:pPr>
            <a:r>
              <a:rPr lang="en-SG" altLang="en-US" sz="2800" dirty="0">
                <a:latin typeface="Calibri" panose="020F0502020204030204" pitchFamily="34" charset="0"/>
              </a:rPr>
              <a:t>Lord, enable us to always share the cross of the other concerning the difficult things that happen in life. Help us to choose each other over the other seemingly important things that vie for our attention. Teach us to set aside time to be together alone and to reaffirm each other as our top priority under You. In our seasons of necessary busyness, help us to be understanding of one another and in agreement as to how to handle those times successfully. Thank you that You have chosen us to be people for Yourself, “a special treasure” for Your glory. Help us to always find our treasure in You above all else. </a:t>
            </a:r>
          </a:p>
          <a:p>
            <a:pPr marL="0" indent="0" algn="ctr">
              <a:buNone/>
            </a:pPr>
            <a:r>
              <a:rPr lang="en-SG" altLang="en-US" sz="2800" i="1" dirty="0">
                <a:latin typeface="Calibri" panose="020F0502020204030204" pitchFamily="34" charset="0"/>
              </a:rPr>
              <a:t>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OPENING PRAYER</a:t>
            </a:r>
          </a:p>
        </p:txBody>
      </p:sp>
      <p:sp>
        <p:nvSpPr>
          <p:cNvPr id="4098" name="Text Placeholder 1"/>
          <p:cNvSpPr>
            <a:spLocks noGrp="1"/>
          </p:cNvSpPr>
          <p:nvPr>
            <p:ph idx="1"/>
          </p:nvPr>
        </p:nvSpPr>
        <p:spPr>
          <a:xfrm>
            <a:off x="609600" y="1195388"/>
            <a:ext cx="10972800" cy="4930775"/>
          </a:xfrm>
        </p:spPr>
        <p:txBody>
          <a:bodyPr wrap="square" anchor="t"/>
          <a:lstStyle/>
          <a:p>
            <a:pPr marL="0" indent="0" algn="ctr">
              <a:buNone/>
            </a:pPr>
            <a:endParaRPr lang="en-SG" altLang="en-US" sz="2300">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r>
              <a:rPr lang="en-SG" altLang="en-US" sz="2800" b="1" i="1">
                <a:latin typeface="Calibri" panose="020F0502020204030204" pitchFamily="34" charset="0"/>
              </a:rPr>
              <a:t>“POP CORN” PRAYER</a:t>
            </a:r>
          </a:p>
          <a:p>
            <a:pPr marL="0" indent="0" algn="ctr">
              <a:buNone/>
            </a:pPr>
            <a:endParaRPr lang="en-SG" altLang="en-US" sz="2800" b="1" i="1">
              <a:latin typeface="Calibri" panose="020F0502020204030204" pitchFamily="34" charset="0"/>
            </a:endParaRPr>
          </a:p>
          <a:p>
            <a:pPr marL="0" indent="0" algn="ctr">
              <a:buNone/>
            </a:pPr>
            <a:r>
              <a:rPr lang="en-SG" altLang="en-US" sz="2300">
                <a:latin typeface="Calibri" panose="020F0502020204030204" pitchFamily="34" charset="0"/>
              </a:rPr>
              <a:t>Everyone is welcomed to say a spontaneous prayer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SG" altLang="en-US" dirty="0">
                <a:latin typeface="Calibri" panose="020F0502020204030204" pitchFamily="34" charset="0"/>
                <a:cs typeface="Calibri" panose="020F0502020204030204" pitchFamily="34" charset="0"/>
              </a:rPr>
              <a:t>Opening Prayer</a:t>
            </a:r>
            <a:br>
              <a:rPr lang="en-SG" altLang="en-US" dirty="0">
                <a:latin typeface="Calibri" panose="020F0502020204030204" pitchFamily="34" charset="0"/>
                <a:cs typeface="Calibri" panose="020F0502020204030204" pitchFamily="34" charset="0"/>
              </a:rPr>
            </a:br>
            <a:r>
              <a:rPr lang="en-GB" sz="1800" b="1" i="1" dirty="0">
                <a:solidFill>
                  <a:srgbClr val="000000"/>
                </a:solidFill>
                <a:effectLst/>
                <a:latin typeface="MinionPro-BoldIt"/>
              </a:rPr>
              <a:t>Pray together the following prayer from the Second Vatican Council</a:t>
            </a:r>
            <a:endParaRPr lang="en-US" altLang="en-US" sz="2500" dirty="0">
              <a:latin typeface="Calibri" panose="020F0502020204030204" pitchFamily="34" charset="0"/>
              <a:cs typeface="Calibri" panose="020F0502020204030204" pitchFamily="34" charset="0"/>
              <a:sym typeface="+mn-ea"/>
            </a:endParaRPr>
          </a:p>
        </p:txBody>
      </p:sp>
      <p:sp>
        <p:nvSpPr>
          <p:cNvPr id="3" name="Content Placeholder 2"/>
          <p:cNvSpPr>
            <a:spLocks noGrp="1"/>
          </p:cNvSpPr>
          <p:nvPr>
            <p:ph idx="1"/>
          </p:nvPr>
        </p:nvSpPr>
        <p:spPr/>
        <p:txBody>
          <a:bodyPr/>
          <a:lstStyle/>
          <a:p>
            <a:pPr marL="0" indent="0" algn="ctr">
              <a:buNone/>
            </a:pPr>
            <a:r>
              <a:rPr lang="en-GB" dirty="0">
                <a:latin typeface="Calibri" panose="020F0502020204030204" pitchFamily="34" charset="0"/>
                <a:cs typeface="Calibri" panose="020F0502020204030204" pitchFamily="34" charset="0"/>
              </a:rPr>
              <a:t>Our Father in heaven, we ask for your blessing and help as we are gathered together. We pray for guidance in the matters of marriage and ask that you would clearly show us how to seek </a:t>
            </a:r>
          </a:p>
          <a:p>
            <a:pPr marL="0" indent="0" algn="ctr">
              <a:buNone/>
            </a:pPr>
            <a:r>
              <a:rPr lang="en-GB" dirty="0">
                <a:latin typeface="Calibri" panose="020F0502020204030204" pitchFamily="34" charset="0"/>
                <a:cs typeface="Calibri" panose="020F0502020204030204" pitchFamily="34" charset="0"/>
              </a:rPr>
              <a:t>your ideal with a spirit of joy and enthusiasm. Give us the desire to find ways to excel in our relationships. Help us to work together and encourage each other to excellence. We ask that we would challenge each other to reach higher and further to be the best spouses - and vessels of your grace - that we can be.</a:t>
            </a:r>
          </a:p>
          <a:p>
            <a:pPr marL="0" indent="0" algn="ctr">
              <a:buNone/>
            </a:pPr>
            <a:r>
              <a:rPr lang="en-GB" dirty="0">
                <a:latin typeface="Calibri" panose="020F0502020204030204" pitchFamily="34" charset="0"/>
                <a:cs typeface="Calibri" panose="020F0502020204030204" pitchFamily="34" charset="0"/>
              </a:rPr>
              <a:t>Amen.</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295275"/>
            <a:ext cx="9601200" cy="1143000"/>
          </a:xfrm>
        </p:spPr>
        <p:txBody>
          <a:bodyPr wrap="square" anchor="ctr"/>
          <a:lstStyle/>
          <a:p>
            <a:pPr algn="ctr"/>
            <a:r>
              <a:rPr lang="en-SG" altLang="en-US" sz="3200" b="1" dirty="0">
                <a:latin typeface="Calibri" panose="020F0502020204030204" pitchFamily="34" charset="0"/>
              </a:rPr>
              <a:t>Recap Session 4: Building a Thriving Marriage</a:t>
            </a:r>
            <a:br>
              <a:rPr lang="en-US" altLang="en-US" sz="3200" b="1" dirty="0">
                <a:latin typeface="Calibri" panose="020F0502020204030204" pitchFamily="34" charset="0"/>
              </a:rPr>
            </a:br>
            <a:endParaRPr lang="en-US" altLang="en-US" sz="3200" b="1" dirty="0">
              <a:latin typeface="Calibri" panose="020F0502020204030204" pitchFamily="34" charset="0"/>
            </a:endParaRPr>
          </a:p>
        </p:txBody>
      </p:sp>
      <p:sp>
        <p:nvSpPr>
          <p:cNvPr id="2" name="Content Placeholder 1"/>
          <p:cNvSpPr>
            <a:spLocks noGrp="1"/>
          </p:cNvSpPr>
          <p:nvPr>
            <p:ph idx="1"/>
          </p:nvPr>
        </p:nvSpPr>
        <p:spPr>
          <a:xfrm>
            <a:off x="609600" y="1387475"/>
            <a:ext cx="10972800" cy="4930775"/>
          </a:xfrm>
        </p:spPr>
        <p:txBody>
          <a:bodyPr wrap="square" anchor="t"/>
          <a:lstStyle/>
          <a:p>
            <a:pPr marL="0" indent="0" algn="l" fontAlgn="base">
              <a:buNone/>
            </a:pPr>
            <a:r>
              <a:rPr lang="en-GB" altLang="en-US" strike="noStrike" noProof="1">
                <a:latin typeface="Calibri" panose="020F0502020204030204" pitchFamily="34" charset="0"/>
              </a:rPr>
              <a:t> In Session 4, we talked about pursuing virtue in our marriages, which includes doing all the little things that make marriage work. Your take-home assignment was to create a to-do list for your marriage, so you could specifically put your marriage front and center. Would any couples like to briefly share about their experience?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524000" y="1671638"/>
            <a:ext cx="9144000" cy="1149350"/>
          </a:xfrm>
        </p:spPr>
        <p:txBody>
          <a:bodyPr wrap="square" anchor="b"/>
          <a:lstStyle/>
          <a:p>
            <a:pPr>
              <a:buNone/>
            </a:pPr>
            <a:r>
              <a:rPr lang="en-SG" altLang="en-US" kern="1200" dirty="0">
                <a:latin typeface="+mj-lt"/>
                <a:ea typeface="+mj-ea"/>
                <a:cs typeface="+mj-cs"/>
                <a:sym typeface="Arial Black" panose="020B0A04020102020204"/>
              </a:rPr>
              <a:t>Video - 20 mins</a:t>
            </a:r>
            <a:endParaRPr lang="en-US" altLang="en-US" kern="1200" dirty="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605"/>
            <a:ext cx="9144000" cy="1932305"/>
          </a:xfrm>
        </p:spPr>
        <p:txBody>
          <a:bodyPr wrap="square" anchor="t"/>
          <a:lstStyle/>
          <a:p>
            <a:pPr defTabSz="0"/>
            <a:r>
              <a:rPr lang="en-SG" altLang="en-US" kern="1200" dirty="0">
                <a:latin typeface="+mn-lt"/>
                <a:ea typeface="+mn-ea"/>
                <a:cs typeface="+mn-cs"/>
                <a:sym typeface="Arial Black" panose="020B0A04020102020204"/>
              </a:rPr>
              <a:t>Beloved Series : Session 5</a:t>
            </a:r>
          </a:p>
          <a:p>
            <a:pPr defTabSz="0"/>
            <a:endParaRPr lang="en-SG" altLang="en-US" kern="1200" dirty="0">
              <a:latin typeface="+mn-lt"/>
              <a:ea typeface="+mn-ea"/>
              <a:cs typeface="+mn-cs"/>
              <a:sym typeface="Arial Black" panose="020B0A04020102020204"/>
            </a:endParaRPr>
          </a:p>
          <a:p>
            <a:pPr defTabSz="0">
              <a:lnSpc>
                <a:spcPct val="100000"/>
              </a:lnSpc>
              <a:spcBef>
                <a:spcPts val="0"/>
              </a:spcBef>
            </a:pPr>
            <a:r>
              <a:rPr altLang="en-US" i="1" kern="1200" dirty="0">
                <a:latin typeface="+mn-lt"/>
                <a:cs typeface="+mn-ea"/>
                <a:sym typeface="Arial" panose="020B0604020202020204" pitchFamily="34" charset="0"/>
              </a:rPr>
              <a:t> </a:t>
            </a:r>
            <a:r>
              <a:rPr lang="en-GB" altLang="en-US" i="1" kern="1200" dirty="0">
                <a:latin typeface="+mn-lt"/>
                <a:cs typeface="+mn-ea"/>
                <a:sym typeface="Arial" panose="020B0604020202020204" pitchFamily="34" charset="0"/>
              </a:rPr>
              <a:t>  In this session, we’re going to talk about protecting the bond of marriage from </a:t>
            </a:r>
          </a:p>
          <a:p>
            <a:pPr defTabSz="0">
              <a:lnSpc>
                <a:spcPct val="100000"/>
              </a:lnSpc>
              <a:spcBef>
                <a:spcPts val="0"/>
              </a:spcBef>
            </a:pPr>
            <a:r>
              <a:rPr lang="en-GB" altLang="en-US" i="1" kern="1200" dirty="0">
                <a:latin typeface="+mn-lt"/>
                <a:cs typeface="+mn-ea"/>
                <a:sym typeface="Arial" panose="020B0604020202020204" pitchFamily="34" charset="0"/>
              </a:rPr>
              <a:t>potentially harmful outside influences—things that we often unwittingly allow to </a:t>
            </a:r>
          </a:p>
          <a:p>
            <a:pPr defTabSz="0">
              <a:lnSpc>
                <a:spcPct val="100000"/>
              </a:lnSpc>
              <a:spcBef>
                <a:spcPts val="0"/>
              </a:spcBef>
            </a:pPr>
            <a:r>
              <a:rPr lang="en-GB" altLang="en-US" i="1" kern="1200" dirty="0">
                <a:latin typeface="+mn-lt"/>
                <a:cs typeface="+mn-ea"/>
                <a:sym typeface="Arial" panose="020B0604020202020204" pitchFamily="34" charset="0"/>
              </a:rPr>
              <a:t>drive a wedge between 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ubtitle 4"/>
          <p:cNvSpPr>
            <a:spLocks noGrp="1"/>
          </p:cNvSpPr>
          <p:nvPr>
            <p:ph type="subTitle" idx="1"/>
          </p:nvPr>
        </p:nvSpPr>
        <p:spPr>
          <a:xfrm>
            <a:off x="1635125" y="1214438"/>
            <a:ext cx="9144000" cy="4294187"/>
          </a:xfrm>
        </p:spPr>
        <p:txBody>
          <a:bodyPr wrap="square" anchor="t"/>
          <a:lstStyle/>
          <a:p>
            <a:pPr defTabSz="0"/>
            <a:r>
              <a:rPr lang="en-SG" altLang="en-US" kern="1200" dirty="0">
                <a:latin typeface="+mn-lt"/>
                <a:ea typeface="+mn-ea"/>
                <a:cs typeface="+mn-cs"/>
                <a:sym typeface="Arial Black" panose="020B0A04020102020204"/>
              </a:rPr>
              <a:t>Beloved Series : Session 5</a:t>
            </a:r>
          </a:p>
          <a:p>
            <a:pPr defTabSz="0">
              <a:lnSpc>
                <a:spcPct val="100000"/>
              </a:lnSpc>
              <a:spcBef>
                <a:spcPts val="0"/>
              </a:spcBef>
            </a:pPr>
            <a:r>
              <a:rPr lang="en-GB" i="1" dirty="0">
                <a:cs typeface="+mn-ea"/>
                <a:sym typeface="Arial" panose="020B0604020202020204" pitchFamily="34" charset="0"/>
              </a:rPr>
              <a:t>We’re going to look at how to prevent damaging influences from creeping into our marriages.</a:t>
            </a:r>
            <a:endParaRPr lang="en-GB" altLang="en-US" i="1" kern="1200" dirty="0">
              <a:latin typeface="+mn-lt"/>
              <a:ea typeface="+mn-ea"/>
              <a:cs typeface="+mn-cs"/>
              <a:sym typeface="Arial" panose="020B0604020202020204" pitchFamily="34" charset="0"/>
            </a:endParaRPr>
          </a:p>
          <a:p>
            <a:pPr defTabSz="0"/>
            <a:endParaRPr lang="en-US" altLang="en-US" i="1" kern="1200" dirty="0">
              <a:latin typeface="+mn-lt"/>
              <a:ea typeface="+mn-ea"/>
              <a:cs typeface="+mn-cs"/>
              <a:sym typeface="Arial" panose="020B0604020202020204" pitchFamily="34" charset="0"/>
            </a:endParaRPr>
          </a:p>
          <a:p>
            <a:pPr defTabSz="0"/>
            <a:endParaRPr lang="en-US" altLang="en-US" i="1" kern="1200" dirty="0">
              <a:latin typeface="+mn-lt"/>
              <a:ea typeface="+mn-ea"/>
              <a:cs typeface="+mn-cs"/>
              <a:sym typeface="Arial" panose="020B0604020202020204" pitchFamily="34" charset="0"/>
            </a:endParaRPr>
          </a:p>
          <a:p>
            <a:pPr defTabSz="0"/>
            <a:r>
              <a:rPr lang="en-SG" altLang="en-US" sz="3200" i="1" kern="1200" dirty="0">
                <a:latin typeface="+mn-lt"/>
                <a:ea typeface="+mn-ea"/>
                <a:cs typeface="+mn-cs"/>
                <a:sym typeface="Arial" panose="020B0604020202020204" pitchFamily="34" charset="0"/>
              </a:rPr>
              <a:t>PLEASE SHARE 1 AREA THAT TOUCHED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2" name="Content Placeholder 1"/>
          <p:cNvSpPr>
            <a:spLocks noGrp="1"/>
          </p:cNvSpPr>
          <p:nvPr>
            <p:ph idx="1"/>
          </p:nvPr>
        </p:nvSpPr>
        <p:spPr>
          <a:xfrm>
            <a:off x="434975" y="1195388"/>
            <a:ext cx="11147425" cy="5445125"/>
          </a:xfrm>
          <a:solidFill>
            <a:schemeClr val="bg1"/>
          </a:solidFill>
        </p:spPr>
        <p:txBody>
          <a:bodyPr wrap="square" anchor="t"/>
          <a:lstStyle/>
          <a:p>
            <a:pPr marL="0" indent="0" algn="ctr" fontAlgn="base">
              <a:buNone/>
            </a:pPr>
            <a:r>
              <a:rPr lang="en-GB" altLang="en-US" sz="2800" b="1" strike="noStrike" noProof="1">
                <a:latin typeface="Calibri" panose="020F0502020204030204" pitchFamily="34" charset="0"/>
              </a:rPr>
              <a:t>Many different challenges can keep us from growing in our relationship</a:t>
            </a:r>
          </a:p>
          <a:p>
            <a:pPr marL="0" indent="0" algn="ctr" fontAlgn="base">
              <a:buNone/>
            </a:pPr>
            <a:endParaRPr lang="en-US" altLang="en-US" sz="2800" b="1" strike="noStrike" noProof="1">
              <a:latin typeface="Calibri" panose="020F0502020204030204" pitchFamily="34" charset="0"/>
            </a:endParaRPr>
          </a:p>
          <a:p>
            <a:pPr marL="514350" indent="-514350" algn="l" fontAlgn="base">
              <a:buAutoNum type="alphaUcPeriod"/>
            </a:pPr>
            <a:r>
              <a:rPr lang="en-GB" altLang="en-US" sz="2800" strike="noStrike" noProof="1">
                <a:latin typeface="Calibri" panose="020F0502020204030204" pitchFamily="34" charset="0"/>
              </a:rPr>
              <a:t>If those challenges aren’t addressed, they can cause spouses to live parallel lives, never really connecting with one another.</a:t>
            </a:r>
          </a:p>
          <a:p>
            <a:pPr marL="0" indent="0" algn="l" fontAlgn="base">
              <a:buNone/>
            </a:pPr>
            <a:endParaRPr lang="en-GB" altLang="en-US" sz="2800" strike="noStrike" noProof="1">
              <a:latin typeface="Calibri" panose="020F0502020204030204" pitchFamily="34" charset="0"/>
            </a:endParaRPr>
          </a:p>
          <a:p>
            <a:pPr marL="542925" indent="-542925" algn="l" fontAlgn="base">
              <a:buNone/>
            </a:pPr>
            <a:r>
              <a:rPr lang="en-GB" altLang="en-US" sz="2800" strike="noStrike" noProof="1">
                <a:latin typeface="Calibri" panose="020F0502020204030204" pitchFamily="34" charset="0"/>
              </a:rPr>
              <a:t>B. 	The idea of living parallel lives runs counter to God’s intention.</a:t>
            </a:r>
          </a:p>
          <a:p>
            <a:pPr marL="542925" indent="-542925" algn="l" fontAlgn="base">
              <a:buNone/>
            </a:pPr>
            <a:r>
              <a:rPr lang="en-GB" altLang="en-US" sz="2800" strike="noStrike" noProof="1">
                <a:latin typeface="Calibri" panose="020F0502020204030204" pitchFamily="34" charset="0"/>
              </a:rPr>
              <a:t>	1. He wants us to grow in love.</a:t>
            </a:r>
          </a:p>
          <a:p>
            <a:pPr marL="542925" indent="-542925" algn="l" fontAlgn="base">
              <a:buNone/>
            </a:pPr>
            <a:r>
              <a:rPr lang="en-GB" altLang="en-US" sz="2800" strike="noStrike" noProof="1">
                <a:latin typeface="Calibri" panose="020F0502020204030204" pitchFamily="34" charset="0"/>
              </a:rPr>
              <a:t>	2. He wants us to grow in trust.</a:t>
            </a:r>
          </a:p>
          <a:p>
            <a:pPr marL="542925" indent="-542925" algn="l" fontAlgn="base">
              <a:buNone/>
            </a:pPr>
            <a:r>
              <a:rPr lang="en-GB" altLang="en-US" sz="2800" strike="noStrike" noProof="1">
                <a:latin typeface="Calibri" panose="020F0502020204030204" pitchFamily="34" charset="0"/>
              </a:rPr>
              <a:t>	3. He wants us to grow in unity. </a:t>
            </a:r>
          </a:p>
          <a:p>
            <a:pPr marL="542925" indent="-542925" algn="l" fontAlgn="base">
              <a:buNone/>
            </a:pPr>
            <a:r>
              <a:rPr lang="en-GB" altLang="en-US" sz="2800" strike="noStrike" noProof="1">
                <a:latin typeface="Calibri" panose="020F0502020204030204" pitchFamily="34" charset="0"/>
              </a:rPr>
              <a:t>	4. He wants us to grow in closeness.</a:t>
            </a:r>
            <a:endParaRPr lang="en-GB" altLang="en-US" sz="2400" strike="noStrike" noProof="1">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9218" name="Text Placeholder 1"/>
          <p:cNvSpPr>
            <a:spLocks noGrp="1"/>
          </p:cNvSpPr>
          <p:nvPr>
            <p:ph idx="1"/>
          </p:nvPr>
        </p:nvSpPr>
        <p:spPr>
          <a:xfrm>
            <a:off x="442913" y="1195388"/>
            <a:ext cx="11139487" cy="5514975"/>
          </a:xfrm>
          <a:solidFill>
            <a:schemeClr val="bg1"/>
          </a:solidFill>
        </p:spPr>
        <p:txBody>
          <a:bodyPr wrap="square" anchor="t"/>
          <a:lstStyle/>
          <a:p>
            <a:pPr marL="0" indent="0" algn="ctr">
              <a:buNone/>
            </a:pPr>
            <a:r>
              <a:rPr lang="en-GB" altLang="en-US" sz="2800" b="1" dirty="0">
                <a:latin typeface="Calibri" panose="020F0502020204030204" pitchFamily="34" charset="0"/>
              </a:rPr>
              <a:t> We must not allow pursuits outside of the home to cause divisions within the home.</a:t>
            </a:r>
            <a:endParaRPr lang="en-US" altLang="en-US" sz="2800" dirty="0">
              <a:latin typeface="Calibri" panose="020F0502020204030204" pitchFamily="34" charset="0"/>
            </a:endParaRPr>
          </a:p>
          <a:p>
            <a:pPr marL="361950" indent="-361950">
              <a:buNone/>
            </a:pPr>
            <a:r>
              <a:rPr lang="en-GB" altLang="en-US" sz="2400" dirty="0">
                <a:latin typeface="Calibri" panose="020F0502020204030204" pitchFamily="34" charset="0"/>
              </a:rPr>
              <a:t>A. Many good Christians pour their hearts into advancing their careers and striving for personal success.</a:t>
            </a:r>
          </a:p>
          <a:p>
            <a:pPr marL="361950" indent="-361950">
              <a:buNone/>
            </a:pPr>
            <a:r>
              <a:rPr lang="en-GB" altLang="en-US" sz="2400" dirty="0">
                <a:latin typeface="Calibri" panose="020F0502020204030204" pitchFamily="34" charset="0"/>
              </a:rPr>
              <a:t>	1. They fail to ask, “How can I strive for my spouse’s needs?”</a:t>
            </a:r>
          </a:p>
          <a:p>
            <a:pPr marL="361950" indent="-361950">
              <a:buNone/>
            </a:pPr>
            <a:r>
              <a:rPr lang="en-GB" altLang="en-US" sz="2400" dirty="0">
                <a:latin typeface="Calibri" panose="020F0502020204030204" pitchFamily="34" charset="0"/>
              </a:rPr>
              <a:t>	2. They fail to ask, “What do my kids need from me right now?” </a:t>
            </a:r>
          </a:p>
          <a:p>
            <a:pPr marL="361950" indent="-361950">
              <a:buNone/>
            </a:pPr>
            <a:r>
              <a:rPr lang="en-GB" altLang="en-US" sz="2400" dirty="0">
                <a:latin typeface="Calibri" panose="020F0502020204030204" pitchFamily="34" charset="0"/>
              </a:rPr>
              <a:t>B. That imbalance must be corrected if the marriage is to thrive as God intends.</a:t>
            </a:r>
          </a:p>
          <a:p>
            <a:pPr marL="361950" indent="-361950">
              <a:buNone/>
            </a:pPr>
            <a:r>
              <a:rPr lang="en-GB" altLang="en-US" sz="2400" dirty="0">
                <a:latin typeface="Calibri" panose="020F0502020204030204" pitchFamily="34" charset="0"/>
              </a:rPr>
              <a:t>C. We need to keep boundaries to protect the covenant of marriage and the love God wants us to have in our marriages. These things can divide us: </a:t>
            </a:r>
          </a:p>
          <a:p>
            <a:pPr marL="361950" indent="-361950">
              <a:buNone/>
            </a:pPr>
            <a:r>
              <a:rPr lang="en-GB" altLang="en-US" sz="2400" dirty="0">
                <a:latin typeface="Calibri" panose="020F0502020204030204" pitchFamily="34" charset="0"/>
              </a:rPr>
              <a:t>	1. Letting technology overtake our lives</a:t>
            </a:r>
          </a:p>
          <a:p>
            <a:pPr marL="361950" indent="-361950">
              <a:buNone/>
            </a:pPr>
            <a:r>
              <a:rPr lang="en-GB" altLang="en-US" sz="2400" dirty="0">
                <a:latin typeface="Calibri" panose="020F0502020204030204" pitchFamily="34" charset="0"/>
              </a:rPr>
              <a:t>	2. Developing close friendships and emotional attachments with the opposite sex </a:t>
            </a:r>
          </a:p>
          <a:p>
            <a:pPr marL="361950" indent="-361950">
              <a:buNone/>
            </a:pPr>
            <a:r>
              <a:rPr lang="en-GB" altLang="en-US" sz="2400" dirty="0">
                <a:latin typeface="Calibri" panose="020F0502020204030204" pitchFamily="34" charset="0"/>
              </a:rPr>
              <a:t>	3. Idealizing others</a:t>
            </a:r>
          </a:p>
          <a:p>
            <a:pPr marL="361950" indent="-361950">
              <a:buNone/>
            </a:pPr>
            <a:r>
              <a:rPr lang="en-GB" altLang="en-US" sz="2400" dirty="0">
                <a:latin typeface="Calibri" panose="020F0502020204030204" pitchFamily="34" charset="0"/>
              </a:rPr>
              <a:t>	4. Not guarding our eyes and thoughts from things that aren’t good for our souls</a:t>
            </a:r>
            <a:endParaRPr lang="en-US" altLang="en-US" sz="2400" dirty="0">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9218" name="Text Placeholder 1"/>
          <p:cNvSpPr>
            <a:spLocks noGrp="1"/>
          </p:cNvSpPr>
          <p:nvPr>
            <p:ph idx="1"/>
          </p:nvPr>
        </p:nvSpPr>
        <p:spPr>
          <a:xfrm>
            <a:off x="442913" y="1195388"/>
            <a:ext cx="11139487" cy="5514975"/>
          </a:xfrm>
          <a:solidFill>
            <a:schemeClr val="bg1"/>
          </a:solidFill>
        </p:spPr>
        <p:txBody>
          <a:bodyPr wrap="square" anchor="t"/>
          <a:lstStyle/>
          <a:p>
            <a:pPr marL="0" indent="0" algn="ctr">
              <a:buNone/>
            </a:pPr>
            <a:r>
              <a:rPr lang="en-GB" altLang="en-US" sz="2800" b="1" dirty="0">
                <a:latin typeface="Calibri" panose="020F0502020204030204" pitchFamily="34" charset="0"/>
              </a:rPr>
              <a:t>  </a:t>
            </a:r>
          </a:p>
          <a:p>
            <a:pPr marL="0" indent="0" algn="ctr">
              <a:buNone/>
            </a:pPr>
            <a:endParaRPr lang="en-GB" altLang="en-US" sz="2800" b="1" dirty="0">
              <a:latin typeface="Calibri" panose="020F0502020204030204" pitchFamily="34" charset="0"/>
            </a:endParaRPr>
          </a:p>
          <a:p>
            <a:pPr marL="0" indent="0" algn="ctr">
              <a:buNone/>
            </a:pPr>
            <a:endParaRPr lang="en-GB" altLang="en-US" sz="2800" b="1" dirty="0">
              <a:latin typeface="Calibri" panose="020F0502020204030204" pitchFamily="34" charset="0"/>
            </a:endParaRPr>
          </a:p>
          <a:p>
            <a:pPr marL="0" indent="0" algn="ctr">
              <a:buNone/>
            </a:pPr>
            <a:r>
              <a:rPr lang="en-GB" altLang="en-US" sz="3600" b="1" i="1" dirty="0">
                <a:latin typeface="Calibri" panose="020F0502020204030204" pitchFamily="34" charset="0"/>
              </a:rPr>
              <a:t>Our marriages are worth fighting for. </a:t>
            </a:r>
          </a:p>
          <a:p>
            <a:pPr marL="0" indent="0" algn="ctr">
              <a:buNone/>
            </a:pPr>
            <a:r>
              <a:rPr lang="en-GB" altLang="en-US" sz="3600" b="1" i="1" dirty="0">
                <a:latin typeface="Calibri" panose="020F0502020204030204" pitchFamily="34" charset="0"/>
              </a:rPr>
              <a:t>Say yes to the prompting of the Holy Spirit</a:t>
            </a:r>
          </a:p>
        </p:txBody>
      </p:sp>
    </p:spTree>
    <p:extLst>
      <p:ext uri="{BB962C8B-B14F-4D97-AF65-F5344CB8AC3E}">
        <p14:creationId xmlns:p14="http://schemas.microsoft.com/office/powerpoint/2010/main" val="400815680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53e85ad-1fd9-4e5d-a6b0-5f100274414e}" enabled="1" method="Standard" siteId="{4fc5a3ca-b726-44fb-ac33-5408c98501c1}" contentBits="1" removed="0"/>
</clbl:labelList>
</file>

<file path=docProps/app.xml><?xml version="1.0" encoding="utf-8"?>
<Properties xmlns="http://schemas.openxmlformats.org/officeDocument/2006/extended-properties" xmlns:vt="http://schemas.openxmlformats.org/officeDocument/2006/docPropsVTypes">
  <TotalTime>40</TotalTime>
  <Words>1542</Words>
  <Application>Microsoft Office PowerPoint</Application>
  <PresentationFormat>Widescreen</PresentationFormat>
  <Paragraphs>106</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Georgia</vt:lpstr>
      <vt:lpstr>MinionPro-BoldIt</vt:lpstr>
      <vt:lpstr>Default Design</vt:lpstr>
      <vt:lpstr>PROTECTING THE BOND </vt:lpstr>
      <vt:lpstr>OPENING PRAYER</vt:lpstr>
      <vt:lpstr>Opening Prayer Pray together the following prayer from the Second Vatican Council</vt:lpstr>
      <vt:lpstr>Recap Session 4: Building a Thriving Marriage </vt:lpstr>
      <vt:lpstr>Video - 20 mins</vt:lpstr>
      <vt:lpstr>PowerPoint Presentation</vt:lpstr>
      <vt:lpstr>Outline of Video</vt:lpstr>
      <vt:lpstr>Outline of Video</vt:lpstr>
      <vt:lpstr>Outline of Video</vt:lpstr>
      <vt:lpstr>GROUP SHARING</vt:lpstr>
      <vt:lpstr>COUPLE DISCUSSION</vt:lpstr>
      <vt:lpstr>COUPLE ACTIVITY</vt:lpstr>
      <vt:lpstr>COUPLE ACTIVITY</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THRIVING MARRIAGE </dc:title>
  <dc:creator>Andrea</dc:creator>
  <cp:lastModifiedBy>Andrea Toh</cp:lastModifiedBy>
  <cp:revision>52</cp:revision>
  <dcterms:created xsi:type="dcterms:W3CDTF">2013-11-15T06:11:00Z</dcterms:created>
  <dcterms:modified xsi:type="dcterms:W3CDTF">2023-09-30T07:04:39Z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1033-11.2.0.11481</vt:lpwstr>
  </property>
  <property fmtid="{D5CDD505-2E9C-101B-9397-08002B2CF9AE}" pid="3" name="ICV">
    <vt:lpwstr>AD045E9243B84C848108C1F45F4E6C1A</vt:lpwstr>
  </property>
  <property fmtid="{D5CDD505-2E9C-101B-9397-08002B2CF9AE}" pid="4" name="ClassificationContentMarkingHeaderLocations">
    <vt:lpwstr>Default Design:4</vt:lpwstr>
  </property>
  <property fmtid="{D5CDD505-2E9C-101B-9397-08002B2CF9AE}" pid="5" name="ClassificationContentMarkingHeaderText">
    <vt:lpwstr>Classification: Classified</vt:lpwstr>
  </property>
</Properties>
</file>