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351" r:id="rId2"/>
    <p:sldId id="326" r:id="rId3"/>
    <p:sldId id="409" r:id="rId4"/>
    <p:sldId id="397" r:id="rId5"/>
    <p:sldId id="353" r:id="rId6"/>
    <p:sldId id="374" r:id="rId7"/>
    <p:sldId id="356" r:id="rId8"/>
    <p:sldId id="354" r:id="rId9"/>
    <p:sldId id="357" r:id="rId10"/>
    <p:sldId id="392" r:id="rId11"/>
    <p:sldId id="411" r:id="rId12"/>
    <p:sldId id="394" r:id="rId13"/>
    <p:sldId id="410" r:id="rId14"/>
    <p:sldId id="387" r:id="rId15"/>
    <p:sldId id="388" r:id="rId16"/>
  </p:sldIdLst>
  <p:sldSz cx="12192000" cy="6858000"/>
  <p:notesSz cx="6858000" cy="9144000"/>
  <p:defaultTextStyle>
    <a:defPPr>
      <a:defRPr lang="en-US"/>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9pPr>
  </p:defaultTextStyle>
  <p:extLst>
    <p:ext uri="{EFAFB233-063F-42B5-8137-9DF3F51BA10A}">
      <p15:sldGuideLst xmlns:p15="http://schemas.microsoft.com/office/powerpoint/2012/main">
        <p15:guide id="1" orient="horz" pos="2211">
          <p15:clr>
            <a:srgbClr val="A4A3A4"/>
          </p15:clr>
        </p15:guide>
        <p15:guide id="2" pos="37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01" d="100"/>
          <a:sy n="101" d="100"/>
        </p:scale>
        <p:origin x="876" y="108"/>
      </p:cViewPr>
      <p:guideLst>
        <p:guide orient="horz" pos="2211"/>
        <p:guide pos="3775"/>
      </p:guideLst>
    </p:cSldViewPr>
  </p:slideViewPr>
  <p:notesTextViewPr>
    <p:cViewPr>
      <p:scale>
        <a:sx n="1" d="1"/>
        <a:sy n="1" d="1"/>
      </p:scale>
      <p:origin x="0" y="0"/>
    </p:cViewPr>
  </p:notesTextViewPr>
  <p:gridSpacing cx="71999" cy="7199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p>
            <a:pPr lvl="0" indent="0"/>
            <a:endParaRPr lang="en-US" altLang="en-US" sz="120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p>
            <a:pPr lvl="0" indent="0" algn="r"/>
            <a:fld id="{BB962C8B-B14F-4D97-AF65-F5344CB8AC3E}" type="datetime1">
              <a:rPr lang="en-US" altLang="en-US" sz="1200"/>
              <a:t>9/30/2023</a:t>
            </a:fld>
            <a:endParaRPr lang="en-US" altLang="en-US" sz="1200"/>
          </a:p>
        </p:txBody>
      </p:sp>
      <p:sp>
        <p:nvSpPr>
          <p:cNvPr id="2052" name="Slide Image Placeholder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2053" name="Notes Placeholder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lstStyle/>
          <a:p>
            <a:pPr lvl="0"/>
            <a:r>
              <a:rPr lang="en-US" altLang="en-US"/>
              <a:t>Click to edit Master text styles</a:t>
            </a:r>
          </a:p>
          <a:p>
            <a:pPr lvl="1" indent="0"/>
            <a:r>
              <a:rPr lang="en-US" altLang="en-US"/>
              <a:t>Second level</a:t>
            </a:r>
          </a:p>
          <a:p>
            <a:pPr lvl="2" indent="0"/>
            <a:r>
              <a:rPr lang="en-US" altLang="en-US"/>
              <a:t>Third level</a:t>
            </a:r>
          </a:p>
          <a:p>
            <a:pPr lvl="3" indent="0"/>
            <a:r>
              <a:rPr lang="en-US" altLang="en-US"/>
              <a:t>Fourth level</a:t>
            </a:r>
          </a:p>
          <a:p>
            <a:pPr lvl="4" indent="0"/>
            <a:r>
              <a:rPr lang="en-US" altLang="en-US"/>
              <a:t>Fifth level</a:t>
            </a: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p>
            <a:pPr lvl="0" indent="0"/>
            <a:endParaRPr lang="en-US" altLang="en-US" sz="1200"/>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p>
            <a:pPr lvl="0" indent="0" algn="r"/>
            <a:fld id="{9A0DB2DC-4C9A-4742-B13C-FB6460FD35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p:sp>
      <p:sp>
        <p:nvSpPr>
          <p:cNvPr id="10242" name="Text Placeholder 2"/>
          <p:cNvSpPr>
            <a:spLocks noGrp="1"/>
          </p:cNvSpPr>
          <p:nvPr>
            <p:ph type="body"/>
          </p:nvPr>
        </p:nvSpPr>
        <p:spPr/>
        <p:txBody>
          <a:bodyPr lIns="91440" tIns="45720" rIns="91440" bIns="45720" anchor="t"/>
          <a:lstStyle/>
          <a:p>
            <a:pPr lvl="0"/>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Text Placeholder 2"/>
          <p:cNvSpPr>
            <a:spLocks noGrp="1"/>
          </p:cNvSpPr>
          <p:nvPr>
            <p:ph type="body"/>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Text Placeholder 2"/>
          <p:cNvSpPr>
            <a:spLocks noGrp="1"/>
          </p:cNvSpPr>
          <p:nvPr>
            <p:ph type="body"/>
          </p:nvPr>
        </p:nvSpPr>
        <p:spPr/>
        <p:txBody>
          <a:bodyPr/>
          <a:lstStyle/>
          <a:p>
            <a:r>
              <a:rPr lang="en-GB" sz="1800" b="0" dirty="0">
                <a:solidFill>
                  <a:srgbClr val="000000"/>
                </a:solidFill>
                <a:effectLst/>
                <a:latin typeface="MyriadPro-Semibold"/>
              </a:rPr>
              <a:t>Marriage is the most important job we’ll ever have. It deserves at least the same amount of time, planning, strategizing, and attention to detail that we give to our career or our education. Yet the work of marriage tends to get pushed aside in </a:t>
            </a:r>
            <a:endParaRPr lang="en-GB" b="0" dirty="0"/>
          </a:p>
          <a:p>
            <a:r>
              <a:rPr lang="en-GB" sz="1800" b="0" dirty="0" err="1">
                <a:solidFill>
                  <a:srgbClr val="000000"/>
                </a:solidFill>
                <a:effectLst/>
                <a:latin typeface="MyriadPro-Semibold"/>
              </a:rPr>
              <a:t>favor</a:t>
            </a:r>
            <a:r>
              <a:rPr lang="en-GB" sz="1800" b="0" dirty="0">
                <a:solidFill>
                  <a:srgbClr val="000000"/>
                </a:solidFill>
                <a:effectLst/>
                <a:latin typeface="MyriadPro-Semibold"/>
              </a:rPr>
              <a:t> of more “pressing” things. Turn to the Couple’s Activity on page 66 in your Guides.</a:t>
            </a:r>
            <a:endParaRPr lang="en-SG" altLang="en-US" b="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dirty="0">
                <a:solidFill>
                  <a:srgbClr val="000000"/>
                </a:solidFill>
                <a:effectLst/>
                <a:latin typeface="MyriadPro-Semibold"/>
              </a:rPr>
              <a:t>This week we’re going to put marriage front and </a:t>
            </a:r>
            <a:r>
              <a:rPr lang="en-GB" sz="1800" b="0" dirty="0" err="1">
                <a:solidFill>
                  <a:srgbClr val="000000"/>
                </a:solidFill>
                <a:effectLst/>
                <a:latin typeface="MyriadPro-Semibold"/>
              </a:rPr>
              <a:t>center</a:t>
            </a:r>
            <a:r>
              <a:rPr lang="en-GB" sz="1800" b="0" dirty="0">
                <a:solidFill>
                  <a:srgbClr val="000000"/>
                </a:solidFill>
                <a:effectLst/>
                <a:latin typeface="MyriadPro-Semibold"/>
              </a:rPr>
              <a:t>. Set aside some time this week to make a “to-do list” for your marriage—specific things you want to do in order to draw closer to your spouse. After you’ve made your list, put each item on </a:t>
            </a:r>
            <a:endParaRPr lang="en-GB" b="0" dirty="0"/>
          </a:p>
          <a:p>
            <a:r>
              <a:rPr lang="en-GB" sz="1800" b="0" dirty="0">
                <a:solidFill>
                  <a:srgbClr val="000000"/>
                </a:solidFill>
                <a:effectLst/>
                <a:latin typeface="MyriadPro-Semibold"/>
              </a:rPr>
              <a:t>your calendar so that it doesn’t get lost in the busyness of daily life. Give the work of marriage the priority it deserves. </a:t>
            </a:r>
            <a:endParaRPr lang="en-SG" b="0" dirty="0"/>
          </a:p>
        </p:txBody>
      </p:sp>
    </p:spTree>
    <p:extLst>
      <p:ext uri="{BB962C8B-B14F-4D97-AF65-F5344CB8AC3E}">
        <p14:creationId xmlns:p14="http://schemas.microsoft.com/office/powerpoint/2010/main" val="3806772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pPr fontAlgn="auto"/>
            <a:r>
              <a:rPr lang="en-US" strike="noStrike" noProof="1"/>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a:t>Click to edit Master subtitle style</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pPr fontAlgn="auto"/>
            <a:r>
              <a:rPr lang="en-US" strike="noStrike" noProof="1"/>
              <a:t>Click to edit Master title style</a:t>
            </a:r>
          </a:p>
        </p:txBody>
      </p:sp>
      <p:sp>
        <p:nvSpPr>
          <p:cNvPr id="3" name="Vertical Text Placeholder 2"/>
          <p:cNvSpPr>
            <a:spLocks noGrp="1"/>
          </p:cNvSpPr>
          <p:nvPr>
            <p:ph type="body" orient="vert" idx="1"/>
          </p:nvPr>
        </p:nvSpPr>
        <p:spPr>
          <a:xfrm>
            <a:off x="609600" y="274638"/>
            <a:ext cx="8070574" cy="5851525"/>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Table Placeholder 2"/>
          <p:cNvSpPr>
            <a:spLocks noGrp="1"/>
          </p:cNvSpPr>
          <p:nvPr>
            <p:ph type="tbl" idx="1"/>
          </p:nvPr>
        </p:nvSpPr>
        <p:spPr/>
        <p:txBody>
          <a:bodyPr/>
          <a:lstStyle/>
          <a:p>
            <a:pPr fontAlgn="base"/>
            <a:endParaRPr lang="en-US" strike="noStrike" noProof="1"/>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Text Placeholder 2"/>
          <p:cNvSpPr>
            <a:spLocks noGrp="1"/>
          </p:cNvSpPr>
          <p:nvPr>
            <p:ph type="body" sz="half" idx="1"/>
          </p:nvPr>
        </p:nvSpPr>
        <p:spPr>
          <a:xfrm>
            <a:off x="838200" y="1825625"/>
            <a:ext cx="5181600" cy="435133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6172200" y="1825625"/>
            <a:ext cx="5181600" cy="435133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4500"/>
            </a:lvl1pPr>
          </a:lstStyle>
          <a:p>
            <a:pPr fontAlgn="auto"/>
            <a:r>
              <a:rPr lang="en-US" strike="noStrike" noProof="1"/>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a:t>Click to edit Master text styles</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Content Placeholder 2"/>
          <p:cNvSpPr>
            <a:spLocks noGrp="1"/>
          </p:cNvSpPr>
          <p:nvPr>
            <p:ph sz="half" idx="1"/>
          </p:nvPr>
        </p:nvSpPr>
        <p:spPr>
          <a:xfrm>
            <a:off x="609600" y="1600200"/>
            <a:ext cx="5376672" cy="4525963"/>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6205728" y="1600200"/>
            <a:ext cx="5376672" cy="4525963"/>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pPr fontAlgn="auto"/>
            <a:r>
              <a:rPr lang="en-US" strike="noStrike" noProof="1"/>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7" name="Date Placeholder 6"/>
          <p:cNvSpPr>
            <a:spLocks noGrp="1"/>
          </p:cNvSpPr>
          <p:nvPr>
            <p:ph type="dt" sz="half" idx="10"/>
          </p:nvPr>
        </p:nvSpPr>
        <p:spPr/>
        <p:txBody>
          <a:bodyPr/>
          <a:lstStyle/>
          <a:p>
            <a:pPr lvl="0"/>
            <a:endParaRPr lang="en-US" altLang="en-US">
              <a:sym typeface="Georgia" panose="02040502050405020303" pitchFamily="2" charset="0"/>
            </a:endParaRPr>
          </a:p>
        </p:txBody>
      </p:sp>
      <p:sp>
        <p:nvSpPr>
          <p:cNvPr id="8" name="Footer Placeholder 7"/>
          <p:cNvSpPr>
            <a:spLocks noGrp="1"/>
          </p:cNvSpPr>
          <p:nvPr>
            <p:ph type="ftr" sz="quarter" idx="11"/>
          </p:nvPr>
        </p:nvSpPr>
        <p:spPr/>
        <p:txBody>
          <a:bodyPr/>
          <a:lstStyle/>
          <a:p>
            <a:pPr lvl="0"/>
            <a:endParaRPr lang="en-US" altLang="en-US">
              <a:sym typeface="Georgia" panose="02040502050405020303" pitchFamily="2" charset="0"/>
            </a:endParaRPr>
          </a:p>
        </p:txBody>
      </p:sp>
      <p:sp>
        <p:nvSpPr>
          <p:cNvPr id="9" name="Slide Number Placeholder 8"/>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Date Placeholder 2"/>
          <p:cNvSpPr>
            <a:spLocks noGrp="1"/>
          </p:cNvSpPr>
          <p:nvPr>
            <p:ph type="dt" sz="half" idx="10"/>
          </p:nvPr>
        </p:nvSpPr>
        <p:spPr/>
        <p:txBody>
          <a:bodyPr/>
          <a:lstStyle/>
          <a:p>
            <a:pPr lvl="0"/>
            <a:endParaRPr lang="en-US" altLang="en-US">
              <a:sym typeface="Georgia" panose="02040502050405020303" pitchFamily="2" charset="0"/>
            </a:endParaRPr>
          </a:p>
        </p:txBody>
      </p:sp>
      <p:sp>
        <p:nvSpPr>
          <p:cNvPr id="4" name="Footer Placeholder 3"/>
          <p:cNvSpPr>
            <a:spLocks noGrp="1"/>
          </p:cNvSpPr>
          <p:nvPr>
            <p:ph type="ftr" sz="quarter" idx="11"/>
          </p:nvPr>
        </p:nvSpPr>
        <p:spPr/>
        <p:txBody>
          <a:bodyPr/>
          <a:lstStyle/>
          <a:p>
            <a:pPr lvl="0"/>
            <a:endParaRPr lang="en-US" altLang="en-US">
              <a:sym typeface="Georgia" panose="02040502050405020303" pitchFamily="2" charset="0"/>
            </a:endParaRPr>
          </a:p>
        </p:txBody>
      </p:sp>
      <p:sp>
        <p:nvSpPr>
          <p:cNvPr id="5" name="Slide Number Placeholder 4"/>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ltLang="en-US">
              <a:sym typeface="Georgia" panose="02040502050405020303" pitchFamily="2" charset="0"/>
            </a:endParaRPr>
          </a:p>
        </p:txBody>
      </p:sp>
      <p:sp>
        <p:nvSpPr>
          <p:cNvPr id="3" name="Footer Placeholder 2"/>
          <p:cNvSpPr>
            <a:spLocks noGrp="1"/>
          </p:cNvSpPr>
          <p:nvPr>
            <p:ph type="ftr" sz="quarter" idx="11"/>
          </p:nvPr>
        </p:nvSpPr>
        <p:spPr/>
        <p:txBody>
          <a:bodyPr/>
          <a:lstStyle/>
          <a:p>
            <a:pPr lvl="0"/>
            <a:endParaRPr lang="en-US" altLang="en-US">
              <a:sym typeface="Georgia" panose="02040502050405020303" pitchFamily="2" charset="0"/>
            </a:endParaRPr>
          </a:p>
        </p:txBody>
      </p:sp>
      <p:sp>
        <p:nvSpPr>
          <p:cNvPr id="4" name="Slide Number Placeholder 3"/>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CEP BG8.jpg"/>
          <p:cNvPicPr>
            <a:picLocks noChangeAspect="1"/>
          </p:cNvPicPr>
          <p:nvPr/>
        </p:nvPicPr>
        <p:blipFill>
          <a:blip r:embed="rId15"/>
          <a:stretch>
            <a:fillRect/>
          </a:stretch>
        </p:blipFill>
        <p:spPr>
          <a:xfrm>
            <a:off x="334963" y="188913"/>
            <a:ext cx="11522075" cy="6480175"/>
          </a:xfrm>
          <a:prstGeom prst="rect">
            <a:avLst/>
          </a:prstGeom>
          <a:noFill/>
          <a:ln w="9525">
            <a:noFill/>
          </a:ln>
        </p:spPr>
      </p:pic>
      <p:sp>
        <p:nvSpPr>
          <p:cNvPr id="1027" name="Rectangle 2"/>
          <p:cNvSpPr>
            <a:spLocks noGrp="1"/>
          </p:cNvSpPr>
          <p:nvPr>
            <p:ph type="title"/>
          </p:nvPr>
        </p:nvSpPr>
        <p:spPr>
          <a:xfrm>
            <a:off x="609600" y="274638"/>
            <a:ext cx="10972800" cy="1143000"/>
          </a:xfrm>
          <a:prstGeom prst="rect">
            <a:avLst/>
          </a:prstGeom>
          <a:noFill/>
          <a:ln w="9525">
            <a:noFill/>
          </a:ln>
        </p:spPr>
        <p:txBody>
          <a:bodyPr wrap="square" anchor="ctr"/>
          <a:lstStyle/>
          <a:p>
            <a:pPr lvl="0" indent="0"/>
            <a:r>
              <a:rPr lang="en-US" altLang="en-US"/>
              <a:t>Click to edit Master title style</a:t>
            </a:r>
          </a:p>
        </p:txBody>
      </p:sp>
      <p:sp>
        <p:nvSpPr>
          <p:cNvPr id="1028" name="Rectangle 3"/>
          <p:cNvSpPr>
            <a:spLocks noGrp="1"/>
          </p:cNvSpPr>
          <p:nvPr>
            <p:ph type="body"/>
          </p:nvPr>
        </p:nvSpPr>
        <p:spPr>
          <a:xfrm>
            <a:off x="609600" y="1600200"/>
            <a:ext cx="10972800" cy="4525963"/>
          </a:xfrm>
          <a:prstGeom prst="rect">
            <a:avLst/>
          </a:prstGeom>
          <a:noFill/>
          <a:ln w="9525">
            <a:noFill/>
          </a:ln>
        </p:spPr>
        <p:txBody>
          <a:bodyPr wrap="square" anchor="t"/>
          <a:lstStyle/>
          <a:p>
            <a:pPr lvl="0" indent="-342900"/>
            <a:r>
              <a:rPr lang="en-US" altLang="en-US"/>
              <a:t>Click to edit Master text styles</a:t>
            </a:r>
          </a:p>
        </p:txBody>
      </p:sp>
      <p:sp>
        <p:nvSpPr>
          <p:cNvPr id="1029" name="Rectangle 4"/>
          <p:cNvSpPr>
            <a:spLocks noGrp="1"/>
          </p:cNvSpPr>
          <p:nvPr>
            <p:ph type="dt" sz="half" idx="2"/>
          </p:nvPr>
        </p:nvSpPr>
        <p:spPr>
          <a:xfrm>
            <a:off x="609600" y="6245225"/>
            <a:ext cx="2844800" cy="476250"/>
          </a:xfrm>
          <a:prstGeom prst="rect">
            <a:avLst/>
          </a:prstGeom>
          <a:noFill/>
          <a:ln w="9525">
            <a:noFill/>
          </a:ln>
        </p:spPr>
        <p:txBody>
          <a:bodyPr lIns="90170" tIns="46990" rIns="90170" bIns="46990"/>
          <a:lstStyle>
            <a:lvl1pPr indent="0">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0" name="Rectangle 5"/>
          <p:cNvSpPr>
            <a:spLocks noGrp="1"/>
          </p:cNvSpPr>
          <p:nvPr>
            <p:ph type="ftr" sz="quarter" idx="3"/>
          </p:nvPr>
        </p:nvSpPr>
        <p:spPr>
          <a:xfrm>
            <a:off x="4165600" y="6245225"/>
            <a:ext cx="3860800" cy="476250"/>
          </a:xfrm>
          <a:prstGeom prst="rect">
            <a:avLst/>
          </a:prstGeom>
          <a:noFill/>
          <a:ln w="9525">
            <a:noFill/>
          </a:ln>
        </p:spPr>
        <p:txBody>
          <a:bodyPr vert="horz" wrap="square" anchor="t"/>
          <a:lstStyle>
            <a:lvl1pPr indent="0" algn="ctr">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1" name="Rectangle 6"/>
          <p:cNvSpPr>
            <a:spLocks noGrp="1"/>
          </p:cNvSpPr>
          <p:nvPr>
            <p:ph type="sldNum" sz="quarter" idx="4"/>
          </p:nvPr>
        </p:nvSpPr>
        <p:spPr>
          <a:xfrm>
            <a:off x="8737600" y="6245225"/>
            <a:ext cx="2844800" cy="476250"/>
          </a:xfrm>
          <a:prstGeom prst="rect">
            <a:avLst/>
          </a:prstGeom>
          <a:noFill/>
          <a:ln w="9525">
            <a:noFill/>
          </a:ln>
        </p:spPr>
        <p:txBody>
          <a:bodyPr vert="horz" wrap="square" anchor="t"/>
          <a:lstStyle>
            <a:lvl1pPr algn="r">
              <a:defRPr sz="1400">
                <a:latin typeface="Georgia" panose="02040502050405020303" pitchFamily="2" charset="0"/>
              </a:defRPr>
            </a:lvl1p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
        <p:nvSpPr>
          <p:cNvPr id="3" name="TextBox 2"/>
          <p:cNvSpPr txBox="1"/>
          <p:nvPr userDrawn="1"/>
        </p:nvSpPr>
        <p:spPr>
          <a:xfrm>
            <a:off x="63500" y="63500"/>
            <a:ext cx="1241425" cy="152400"/>
          </a:xfrm>
          <a:prstGeom prst="rect">
            <a:avLst/>
          </a:prstGeom>
        </p:spPr>
        <p:txBody>
          <a:bodyPr horzOverflow="overflow" lIns="0" tIns="0" rIns="0" bIns="0">
            <a:spAutoFit/>
          </a:bodyPr>
          <a:lstStyle/>
          <a:p>
            <a:pPr algn="l"/>
            <a:r>
              <a:rPr lang="en-SG" sz="1000">
                <a:solidFill>
                  <a:srgbClr val="000000"/>
                </a:solidFill>
                <a:latin typeface="Calibri" panose="020F0502020204030204" pitchFamily="34" charset="0"/>
                <a:ea typeface="Calibri" panose="020F0502020204030204" pitchFamily="34" charset="0"/>
                <a:cs typeface="Calibri" panose="020F0502020204030204" pitchFamily="34" charset="0"/>
              </a:rPr>
              <a:t>Classification: Classified</a:t>
            </a:r>
          </a:p>
        </p:txBody>
      </p:sp>
      <p:sp>
        <p:nvSpPr>
          <p:cNvPr id="4" name="TextBox 3">
            <a:extLst>
              <a:ext uri="{FF2B5EF4-FFF2-40B4-BE49-F238E27FC236}">
                <a16:creationId xmlns:a16="http://schemas.microsoft.com/office/drawing/2014/main" id="{2A78084A-C71C-11A5-F9A5-F2BF76AA798F}"/>
              </a:ext>
            </a:extLst>
          </p:cNvPr>
          <p:cNvSpPr txBox="1"/>
          <p:nvPr userDrawn="1">
            <p:extLst>
              <p:ext uri="{1162E1C5-73C7-4A58-AE30-91384D911F3F}">
                <p184:classification xmlns:p184="http://schemas.microsoft.com/office/powerpoint/2018/4/main" val="hdr"/>
              </p:ext>
            </p:extLst>
          </p:nvPr>
        </p:nvSpPr>
        <p:spPr>
          <a:xfrm>
            <a:off x="63500" y="63500"/>
            <a:ext cx="1241425" cy="152400"/>
          </a:xfrm>
          <a:prstGeom prst="rect">
            <a:avLst/>
          </a:prstGeom>
        </p:spPr>
        <p:txBody>
          <a:bodyPr horzOverflow="overflow" lIns="0" tIns="0" rIns="0" bIns="0">
            <a:spAutoFit/>
          </a:bodyPr>
          <a:lstStyle/>
          <a:p>
            <a:pPr algn="l"/>
            <a:r>
              <a:rPr lang="en-SG" sz="1000">
                <a:solidFill>
                  <a:srgbClr val="000000"/>
                </a:solidFill>
                <a:latin typeface="Calibri" panose="020F0502020204030204" pitchFamily="34" charset="0"/>
                <a:ea typeface="Calibri" panose="020F0502020204030204" pitchFamily="34" charset="0"/>
                <a:cs typeface="Calibri" panose="020F0502020204030204" pitchFamily="34" charset="0"/>
              </a:rPr>
              <a:t>Classification: Classified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l" eaLnBrk="0" latinLnBrk="0" hangingPunct="0">
        <a:lnSpc>
          <a:spcPct val="100000"/>
        </a:lnSpc>
        <a:spcBef>
          <a:spcPct val="0"/>
        </a:spcBef>
        <a:spcAft>
          <a:spcPct val="0"/>
        </a:spcAft>
        <a:buClr>
          <a:srgbClr val="000000"/>
        </a:buClr>
        <a:buNone/>
        <a:defRPr sz="4000" kern="1200">
          <a:solidFill>
            <a:schemeClr val="tx1"/>
          </a:solidFill>
          <a:latin typeface="+mj-lt"/>
          <a:ea typeface="+mj-ea"/>
          <a:cs typeface="+mj-cs"/>
          <a:sym typeface="Arial" panose="020B0604020202020204" pitchFamily="34" charset="0"/>
        </a:defRPr>
      </a:lvl1pPr>
    </p:titleStyle>
    <p:bodyStyle>
      <a:lvl1pPr marL="342900" lvl="0" indent="-342900" algn="l" defTabSz="0" eaLnBrk="0" fontAlgn="base" latinLnBrk="0" hangingPunct="0">
        <a:lnSpc>
          <a:spcPct val="100000"/>
        </a:lnSpc>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lvl="1" indent="-285750" algn="l" defTabSz="0" eaLnBrk="0" fontAlgn="base" latinLnBrk="0" hangingPunct="0">
        <a:lnSpc>
          <a:spcPct val="100000"/>
        </a:lnSpc>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lvl="2" indent="-228600" algn="l" defTabSz="0" eaLnBrk="0" fontAlgn="base" latinLnBrk="0" hangingPunct="0">
        <a:lnSpc>
          <a:spcPct val="100000"/>
        </a:lnSpc>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lvl="3"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lvl="4"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vl6pPr marL="2514600" lvl="5"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6pPr>
      <a:lvl7pPr marL="2971800" lvl="6"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7pPr>
      <a:lvl8pPr marL="3429000" lvl="7"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8pPr>
      <a:lvl9pPr marL="3886200" lvl="8"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3"/>
          <p:cNvSpPr>
            <a:spLocks noGrp="1"/>
          </p:cNvSpPr>
          <p:nvPr>
            <p:ph type="ctrTitle"/>
          </p:nvPr>
        </p:nvSpPr>
        <p:spPr>
          <a:xfrm>
            <a:off x="1524000" y="1448934"/>
            <a:ext cx="9144000" cy="2387600"/>
          </a:xfrm>
        </p:spPr>
        <p:txBody>
          <a:bodyPr wrap="square" anchor="b"/>
          <a:lstStyle/>
          <a:p>
            <a:pPr>
              <a:buNone/>
            </a:pPr>
            <a:r>
              <a:rPr lang="en-SG" altLang="en-US" kern="1200" dirty="0">
                <a:latin typeface="+mj-lt"/>
                <a:ea typeface="+mj-ea"/>
                <a:cs typeface="+mj-cs"/>
                <a:sym typeface="Arial" panose="020B0604020202020204" pitchFamily="34" charset="0"/>
              </a:rPr>
              <a:t>BUILDING A THRIVING MARRIAGE</a:t>
            </a:r>
            <a:br>
              <a:rPr lang="en-SG" altLang="en-US" kern="1200" dirty="0">
                <a:latin typeface="+mj-lt"/>
                <a:ea typeface="+mj-ea"/>
                <a:cs typeface="+mj-cs"/>
                <a:sym typeface="Arial" panose="020B0604020202020204" pitchFamily="34" charset="0"/>
              </a:rPr>
            </a:br>
            <a:endParaRPr lang="en-SG" altLang="en-US" kern="1200" dirty="0">
              <a:latin typeface="+mj-lt"/>
              <a:ea typeface="+mj-ea"/>
              <a:cs typeface="+mj-cs"/>
              <a:sym typeface="Arial" panose="020B0604020202020204" pitchFamily="34" charset="0"/>
            </a:endParaRPr>
          </a:p>
        </p:txBody>
      </p:sp>
      <p:sp>
        <p:nvSpPr>
          <p:cNvPr id="3074" name="Subtitle 4"/>
          <p:cNvSpPr>
            <a:spLocks noGrp="1"/>
          </p:cNvSpPr>
          <p:nvPr>
            <p:ph type="subTitle" idx="1"/>
          </p:nvPr>
        </p:nvSpPr>
        <p:spPr>
          <a:xfrm>
            <a:off x="1524000" y="3928609"/>
            <a:ext cx="9144000" cy="1655762"/>
          </a:xfrm>
        </p:spPr>
        <p:txBody>
          <a:bodyPr wrap="square" anchor="t"/>
          <a:lstStyle/>
          <a:p>
            <a:pPr defTabSz="0"/>
            <a:r>
              <a:rPr lang="en-SG" altLang="en-US" kern="1200" dirty="0">
                <a:latin typeface="+mn-lt"/>
                <a:ea typeface="+mn-ea"/>
                <a:cs typeface="+mn-cs"/>
                <a:sym typeface="Arial Black" panose="020B0A04020102020204"/>
              </a:rPr>
              <a:t>Beloved Series : Session 4</a:t>
            </a:r>
            <a:endParaRPr lang="en-US" altLang="en-US" kern="1200" dirty="0">
              <a:latin typeface="+mn-lt"/>
              <a:ea typeface="+mn-ea"/>
              <a:cs typeface="+mn-cs"/>
              <a:sym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COUPLE DISCUSSION</a:t>
            </a:r>
          </a:p>
        </p:txBody>
      </p:sp>
      <p:sp>
        <p:nvSpPr>
          <p:cNvPr id="12290" name="Text Placeholder 1"/>
          <p:cNvSpPr>
            <a:spLocks noGrp="1"/>
          </p:cNvSpPr>
          <p:nvPr>
            <p:ph idx="1"/>
          </p:nvPr>
        </p:nvSpPr>
        <p:spPr>
          <a:xfrm>
            <a:off x="609600" y="1050290"/>
            <a:ext cx="10972800" cy="5297805"/>
          </a:xfrm>
        </p:spPr>
        <p:txBody>
          <a:bodyPr wrap="square" anchor="t"/>
          <a:lstStyle/>
          <a:p>
            <a:pPr marL="299085" indent="-298450" fontAlgn="base">
              <a:buNone/>
            </a:pPr>
            <a:endParaRPr lang="en-US" altLang="en-US" sz="2400" strike="noStrike" noProof="1">
              <a:latin typeface="Calibri" panose="020F0502020204030204" pitchFamily="34" charset="0"/>
            </a:endParaRPr>
          </a:p>
          <a:p>
            <a:pPr marL="299085" indent="-298450" fontAlgn="base">
              <a:buNone/>
            </a:pPr>
            <a:r>
              <a:rPr lang="en-US" altLang="en-US" sz="2400" strike="noStrike" noProof="1">
                <a:latin typeface="Calibri" panose="020F0502020204030204" pitchFamily="34" charset="0"/>
              </a:rPr>
              <a:t>1. </a:t>
            </a:r>
            <a:r>
              <a:rPr lang="en-GB" altLang="en-US" sz="2400" strike="noStrike" noProof="1">
                <a:latin typeface="Calibri" panose="020F0502020204030204" pitchFamily="34" charset="0"/>
              </a:rPr>
              <a:t>What would happen to your marriage if you became more aware of yourselves,</a:t>
            </a:r>
          </a:p>
          <a:p>
            <a:pPr marL="299085" indent="-298450" fontAlgn="base">
              <a:buNone/>
            </a:pPr>
            <a:r>
              <a:rPr lang="en-GB" altLang="en-US" sz="2400" strike="noStrike" noProof="1">
                <a:latin typeface="Calibri" panose="020F0502020204030204" pitchFamily="34" charset="0"/>
              </a:rPr>
              <a:t>did the work of marriage, made a point of being together more, pursued virtue more</a:t>
            </a:r>
          </a:p>
          <a:p>
            <a:pPr marL="299085" indent="-298450" fontAlgn="base">
              <a:buNone/>
            </a:pPr>
            <a:r>
              <a:rPr lang="en-GB" altLang="en-US" sz="2400" strike="noStrike" noProof="1">
                <a:latin typeface="Calibri" panose="020F0502020204030204" pitchFamily="34" charset="0"/>
              </a:rPr>
              <a:t>passionately, and learned to be more patient with each other? How good could you</a:t>
            </a:r>
          </a:p>
          <a:p>
            <a:pPr marL="299085" indent="-298450" fontAlgn="base">
              <a:buNone/>
            </a:pPr>
            <a:r>
              <a:rPr lang="en-GB" altLang="en-US" sz="2400" strike="noStrike" noProof="1">
                <a:latin typeface="Calibri" panose="020F0502020204030204" pitchFamily="34" charset="0"/>
              </a:rPr>
              <a:t>be together? What might be some of the results?</a:t>
            </a:r>
            <a:endParaRPr lang="en-US" altLang="en-US" sz="2400" strike="noStrike" noProof="1">
              <a:latin typeface="Calibri" panose="020F0502020204030204" pitchFamily="34" charset="0"/>
            </a:endParaRPr>
          </a:p>
          <a:p>
            <a:pPr marL="299085" indent="-298450" fontAlgn="base">
              <a:buNone/>
            </a:pPr>
            <a:endParaRPr lang="en-US" altLang="en-US" sz="2400" strike="noStrike" noProof="1">
              <a:latin typeface="Calibri" panose="020F0502020204030204" pitchFamily="34" charset="0"/>
            </a:endParaRPr>
          </a:p>
          <a:p>
            <a:pPr marL="299085" indent="-298450" fontAlgn="base">
              <a:buNone/>
            </a:pPr>
            <a:r>
              <a:rPr lang="en-US" altLang="en-US" sz="2400" strike="noStrike" noProof="1">
                <a:latin typeface="Calibri" panose="020F0502020204030204" pitchFamily="34" charset="0"/>
              </a:rPr>
              <a:t>2. </a:t>
            </a:r>
            <a:r>
              <a:rPr lang="en-GB" altLang="en-US" sz="2400" strike="noStrike" noProof="1">
                <a:latin typeface="Calibri" panose="020F0502020204030204" pitchFamily="34" charset="0"/>
              </a:rPr>
              <a:t>. What impact has woundedness—that is, past experiences of “unlove”—had on</a:t>
            </a:r>
          </a:p>
          <a:p>
            <a:pPr marL="299085" indent="-298450" fontAlgn="base">
              <a:buNone/>
            </a:pPr>
            <a:r>
              <a:rPr lang="en-GB" altLang="en-US" sz="2400" strike="noStrike" noProof="1">
                <a:latin typeface="Calibri" panose="020F0502020204030204" pitchFamily="34" charset="0"/>
              </a:rPr>
              <a:t>your marriage? </a:t>
            </a:r>
            <a:endParaRPr lang="en-US" altLang="en-US" sz="2400" strike="noStrike" noProof="1">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Couple Activity</a:t>
            </a:r>
          </a:p>
        </p:txBody>
      </p:sp>
      <p:sp>
        <p:nvSpPr>
          <p:cNvPr id="12290" name="Text Placeholder 1"/>
          <p:cNvSpPr>
            <a:spLocks noGrp="1"/>
          </p:cNvSpPr>
          <p:nvPr>
            <p:ph idx="1"/>
          </p:nvPr>
        </p:nvSpPr>
        <p:spPr>
          <a:xfrm>
            <a:off x="609600" y="1050290"/>
            <a:ext cx="10972800" cy="5297805"/>
          </a:xfrm>
        </p:spPr>
        <p:txBody>
          <a:bodyPr wrap="square" anchor="t"/>
          <a:lstStyle/>
          <a:p>
            <a:pPr marL="33020" indent="-33020" fontAlgn="base">
              <a:buNone/>
            </a:pPr>
            <a:r>
              <a:rPr lang="en-GB" sz="2000" u="sng" strike="noStrike" noProof="1">
                <a:latin typeface="Calibri" panose="020F0502020204030204" pitchFamily="34" charset="0"/>
              </a:rPr>
              <a:t>Marriage is work—the most rewarding work we’ll ever do.</a:t>
            </a:r>
            <a:r>
              <a:rPr lang="en-GB" sz="2000" strike="noStrike" noProof="1">
                <a:latin typeface="Calibri" panose="020F0502020204030204" pitchFamily="34" charset="0"/>
              </a:rPr>
              <a:t> And when there’s work to be done, one of the most helpful resources available to us is a </a:t>
            </a:r>
            <a:r>
              <a:rPr lang="en-GB" sz="2000" u="sng" strike="noStrike" noProof="1">
                <a:latin typeface="Calibri" panose="020F0502020204030204" pitchFamily="34" charset="0"/>
              </a:rPr>
              <a:t>to-do list</a:t>
            </a:r>
            <a:r>
              <a:rPr lang="en-GB" sz="2000" strike="noStrike" noProof="1">
                <a:latin typeface="Calibri" panose="020F0502020204030204" pitchFamily="34" charset="0"/>
              </a:rPr>
              <a:t>. Set aside some time this week with your spouse in order to make a to-do list for your marriage. It could be your date-night activity!</a:t>
            </a:r>
          </a:p>
          <a:p>
            <a:pPr marL="33020" indent="-33020" fontAlgn="base">
              <a:buNone/>
            </a:pPr>
            <a:endParaRPr lang="en-GB" sz="2000" strike="noStrike" noProof="1">
              <a:latin typeface="Calibri" panose="020F0502020204030204" pitchFamily="34" charset="0"/>
            </a:endParaRPr>
          </a:p>
          <a:p>
            <a:pPr marL="33020" indent="-33020" fontAlgn="base">
              <a:buNone/>
            </a:pPr>
            <a:r>
              <a:rPr lang="en-GB" sz="2000" strike="noStrike" noProof="1">
                <a:latin typeface="Calibri" panose="020F0502020204030204" pitchFamily="34" charset="0"/>
              </a:rPr>
              <a:t>Put some thought into the items you include on your list. Be specific. Don’t settle for something vague like “Spend more time together”; instead, opt for something more specific like “Take a walk around the block together every evening after dinner.</a:t>
            </a:r>
          </a:p>
          <a:p>
            <a:pPr marL="33020" indent="-33020" fontAlgn="base">
              <a:buNone/>
            </a:pPr>
            <a:endParaRPr lang="en-SG" sz="2000" strike="noStrike" noProof="1">
              <a:latin typeface="Calibri" panose="020F0502020204030204" pitchFamily="34" charset="0"/>
            </a:endParaRPr>
          </a:p>
          <a:p>
            <a:pPr marL="33020" indent="-33020" fontAlgn="base">
              <a:buNone/>
            </a:pPr>
            <a:r>
              <a:rPr lang="en-GB" sz="2000" strike="noStrike" noProof="1">
                <a:latin typeface="Calibri" panose="020F0502020204030204" pitchFamily="34" charset="0"/>
              </a:rPr>
              <a:t>Depending on your circumstances, your list may include items such as…</a:t>
            </a:r>
          </a:p>
          <a:p>
            <a:pPr marL="33020" indent="-33020" fontAlgn="base">
              <a:buNone/>
            </a:pPr>
            <a:r>
              <a:rPr lang="en-GB" sz="2000" strike="noStrike" noProof="1">
                <a:latin typeface="Calibri" panose="020F0502020204030204" pitchFamily="34" charset="0"/>
              </a:rPr>
              <a:t>• Schedule an appointment with a marriage counselor.</a:t>
            </a:r>
          </a:p>
          <a:p>
            <a:pPr marL="33020" indent="-33020" fontAlgn="base">
              <a:buNone/>
            </a:pPr>
            <a:r>
              <a:rPr lang="en-GB" sz="2000" strike="noStrike" noProof="1">
                <a:latin typeface="Calibri" panose="020F0502020204030204" pitchFamily="34" charset="0"/>
              </a:rPr>
              <a:t>• Attend Mass together at 8:45 on Sunday.</a:t>
            </a:r>
          </a:p>
          <a:p>
            <a:pPr marL="33020" indent="-33020" fontAlgn="base">
              <a:buNone/>
            </a:pPr>
            <a:r>
              <a:rPr lang="en-GB" sz="2000" strike="noStrike" noProof="1">
                <a:latin typeface="Calibri" panose="020F0502020204030204" pitchFamily="34" charset="0"/>
              </a:rPr>
              <a:t>• Go to Confession as a family on the 15th of every month.</a:t>
            </a:r>
          </a:p>
          <a:p>
            <a:pPr marL="33020" indent="-33020" fontAlgn="base">
              <a:buNone/>
            </a:pPr>
            <a:r>
              <a:rPr lang="en-GB" sz="2000" strike="noStrike" noProof="1">
                <a:latin typeface="Calibri" panose="020F0502020204030204" pitchFamily="34" charset="0"/>
              </a:rPr>
              <a:t>• Volunteer for a ministry together.</a:t>
            </a:r>
          </a:p>
          <a:p>
            <a:pPr marL="33020" indent="-33020" fontAlgn="base">
              <a:buNone/>
            </a:pPr>
            <a:r>
              <a:rPr lang="en-GB" sz="2000" strike="noStrike" noProof="1">
                <a:latin typeface="Calibri" panose="020F0502020204030204" pitchFamily="34" charset="0"/>
              </a:rPr>
              <a:t>• Plan this week’s date night.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Couple Activity</a:t>
            </a:r>
          </a:p>
        </p:txBody>
      </p:sp>
      <p:sp>
        <p:nvSpPr>
          <p:cNvPr id="12290" name="Text Placeholder 1"/>
          <p:cNvSpPr>
            <a:spLocks noGrp="1"/>
          </p:cNvSpPr>
          <p:nvPr>
            <p:ph idx="1"/>
          </p:nvPr>
        </p:nvSpPr>
        <p:spPr>
          <a:xfrm>
            <a:off x="609600" y="1050290"/>
            <a:ext cx="10972800" cy="5297805"/>
          </a:xfrm>
        </p:spPr>
        <p:txBody>
          <a:bodyPr wrap="square" anchor="t"/>
          <a:lstStyle/>
          <a:p>
            <a:pPr marL="33020" indent="-33020" fontAlgn="base">
              <a:buNone/>
            </a:pPr>
            <a:r>
              <a:rPr lang="en-GB" sz="2400" strike="noStrike" noProof="1">
                <a:latin typeface="Calibri" panose="020F0502020204030204" pitchFamily="34" charset="0"/>
              </a:rPr>
              <a:t>Compiling your list is Step 1. Scheduling it is Step 2. Pull out your planners and set a start date for each job on your list. Honor the times you set. Don’t allow your marriage enrichment plans to be pre-empted. Give your relationship the priority it deserves.</a:t>
            </a:r>
          </a:p>
          <a:p>
            <a:pPr marL="33020" indent="-33020" fontAlgn="base">
              <a:buNone/>
            </a:pPr>
            <a:endParaRPr lang="en-GB" sz="2400" noProof="1">
              <a:latin typeface="Calibri" panose="020F0502020204030204" pitchFamily="34" charset="0"/>
            </a:endParaRPr>
          </a:p>
          <a:p>
            <a:pPr marL="33020" indent="-33020" fontAlgn="base">
              <a:buNone/>
            </a:pPr>
            <a:endParaRPr lang="en-SG" sz="2400" strike="noStrike" noProof="1">
              <a:latin typeface="Calibri" panose="020F0502020204030204" pitchFamily="34" charset="0"/>
            </a:endParaRPr>
          </a:p>
        </p:txBody>
      </p:sp>
      <p:pic>
        <p:nvPicPr>
          <p:cNvPr id="3" name="Picture 2"/>
          <p:cNvPicPr>
            <a:picLocks noChangeAspect="1"/>
          </p:cNvPicPr>
          <p:nvPr/>
        </p:nvPicPr>
        <p:blipFill>
          <a:blip r:embed="rId2"/>
          <a:stretch>
            <a:fillRect/>
          </a:stretch>
        </p:blipFill>
        <p:spPr>
          <a:xfrm>
            <a:off x="1987420" y="2385775"/>
            <a:ext cx="7147249" cy="296927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a:latin typeface="Calibri" panose="020F0502020204030204" pitchFamily="34" charset="0"/>
              <a:cs typeface="Calibri" panose="020F0502020204030204" pitchFamily="34" charset="0"/>
            </a:endParaRPr>
          </a:p>
          <a:p>
            <a:pPr marL="0" indent="0" algn="ctr">
              <a:buNone/>
            </a:pPr>
            <a:r>
              <a:rPr lang="en-GB" i="1" dirty="0">
                <a:latin typeface="Calibri" panose="020F0502020204030204" pitchFamily="34" charset="0"/>
                <a:cs typeface="Calibri" panose="020F0502020204030204" pitchFamily="34" charset="0"/>
              </a:rPr>
              <a:t>“The family finds in the plan of God the Creator and Redeemer not only its identity, what it is, but also its mission, what it can and should do….Each family finds within itself a summons that cannot be ignored and that specifies both its dignity and its responsibility. Family, become what you are.”</a:t>
            </a:r>
          </a:p>
          <a:p>
            <a:pPr marL="0" indent="0" algn="ctr">
              <a:buNone/>
            </a:pPr>
            <a:r>
              <a:rPr lang="en-GB" dirty="0">
                <a:latin typeface="Calibri" panose="020F0502020204030204" pitchFamily="34" charset="0"/>
                <a:cs typeface="Calibri" panose="020F0502020204030204" pitchFamily="34" charset="0"/>
              </a:rPr>
              <a:t> </a:t>
            </a:r>
          </a:p>
          <a:p>
            <a:pPr marL="0" indent="0" algn="ctr">
              <a:buNone/>
            </a:pPr>
            <a:r>
              <a:rPr lang="en-GB" dirty="0">
                <a:latin typeface="Calibri" panose="020F0502020204030204" pitchFamily="34" charset="0"/>
                <a:cs typeface="Calibri" panose="020F0502020204030204" pitchFamily="34" charset="0"/>
              </a:rPr>
              <a:t>—St. John Paul II, </a:t>
            </a:r>
            <a:r>
              <a:rPr lang="en-GB" dirty="0" err="1">
                <a:latin typeface="Calibri" panose="020F0502020204030204" pitchFamily="34" charset="0"/>
                <a:cs typeface="Calibri" panose="020F0502020204030204" pitchFamily="34" charset="0"/>
              </a:rPr>
              <a:t>Familiaris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Consortio</a:t>
            </a:r>
            <a:r>
              <a:rPr lang="en-GB" dirty="0">
                <a:latin typeface="Calibri" panose="020F0502020204030204" pitchFamily="34" charset="0"/>
                <a:cs typeface="Calibri" panose="020F0502020204030204" pitchFamily="34" charset="0"/>
              </a:rPr>
              <a:t> 17</a:t>
            </a: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CLOSING PRAYER</a:t>
            </a:r>
          </a:p>
        </p:txBody>
      </p:sp>
      <p:sp>
        <p:nvSpPr>
          <p:cNvPr id="14338" name="Text Placeholder 1"/>
          <p:cNvSpPr>
            <a:spLocks noGrp="1"/>
          </p:cNvSpPr>
          <p:nvPr>
            <p:ph idx="1"/>
          </p:nvPr>
        </p:nvSpPr>
        <p:spPr>
          <a:xfrm>
            <a:off x="417513" y="1011238"/>
            <a:ext cx="11091862" cy="5619750"/>
          </a:xfrm>
          <a:solidFill>
            <a:schemeClr val="bg1"/>
          </a:solidFill>
        </p:spPr>
        <p:txBody>
          <a:bodyPr wrap="square" anchor="t"/>
          <a:lstStyle/>
          <a:p>
            <a:pPr marL="0" indent="0" algn="ctr">
              <a:buNone/>
            </a:pPr>
            <a:r>
              <a:rPr lang="en-SG" altLang="en-US" sz="2800" b="1" u="sng" dirty="0">
                <a:latin typeface="Calibri" panose="020F0502020204030204" pitchFamily="34" charset="0"/>
              </a:rPr>
              <a:t>Praying Husbands</a:t>
            </a:r>
          </a:p>
          <a:p>
            <a:pPr marL="0" indent="0" algn="ctr">
              <a:buNone/>
            </a:pPr>
            <a:endParaRPr lang="en-SG" altLang="en-US" sz="2800" b="1" u="sng" dirty="0">
              <a:latin typeface="Calibri" panose="020F0502020204030204" pitchFamily="34" charset="0"/>
            </a:endParaRPr>
          </a:p>
          <a:p>
            <a:pPr marL="0" indent="0" algn="ctr">
              <a:buNone/>
            </a:pPr>
            <a:r>
              <a:rPr lang="en-SG" altLang="en-US" sz="2800" dirty="0">
                <a:latin typeface="Calibri" panose="020F0502020204030204" pitchFamily="34" charset="0"/>
              </a:rPr>
              <a:t>Lord, I pray that You would establish in me and my wife bonds of love that cannot be broken. Show me how to love my wife in an ever-deepening way that she can clearly recognise. May we have mutual respect and admiration for each other so that we become and remain one another’s greatest friend, champion, and unwavering support. </a:t>
            </a:r>
          </a:p>
          <a:p>
            <a:pPr marL="0" indent="0" algn="ctr">
              <a:buNone/>
            </a:pPr>
            <a:r>
              <a:rPr lang="en-SG" altLang="en-US" sz="2800" dirty="0">
                <a:latin typeface="Calibri" panose="020F0502020204030204" pitchFamily="34" charset="0"/>
              </a:rPr>
              <a:t>Where love has been diminished, lost, destroyed or buried under hurt and disappointment, put it back in our hearts. Give us strength to hold on to the good in our marriage, even in those times when one of us doesn’t feel love.</a:t>
            </a:r>
          </a:p>
          <a:p>
            <a:pPr marL="0" indent="0" algn="ctr">
              <a:buNone/>
            </a:pPr>
            <a:r>
              <a:rPr lang="en-SG" altLang="en-US" sz="2800" i="1" dirty="0">
                <a:latin typeface="Calibri" panose="020F0502020204030204" pitchFamily="34" charset="0"/>
              </a:rPr>
              <a:t>Amen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CLOSING PRAYER</a:t>
            </a:r>
          </a:p>
        </p:txBody>
      </p:sp>
      <p:sp>
        <p:nvSpPr>
          <p:cNvPr id="14338" name="Text Placeholder 1"/>
          <p:cNvSpPr>
            <a:spLocks noGrp="1"/>
          </p:cNvSpPr>
          <p:nvPr>
            <p:ph idx="1"/>
          </p:nvPr>
        </p:nvSpPr>
        <p:spPr>
          <a:xfrm>
            <a:off x="417513" y="1011238"/>
            <a:ext cx="11091862" cy="5619750"/>
          </a:xfrm>
          <a:solidFill>
            <a:schemeClr val="bg1"/>
          </a:solidFill>
        </p:spPr>
        <p:txBody>
          <a:bodyPr wrap="square" anchor="t"/>
          <a:lstStyle/>
          <a:p>
            <a:pPr marL="0" indent="0" algn="ctr">
              <a:buNone/>
            </a:pPr>
            <a:r>
              <a:rPr lang="en-SG" altLang="en-US" sz="2800" b="1" u="sng" dirty="0">
                <a:latin typeface="Calibri" panose="020F0502020204030204" pitchFamily="34" charset="0"/>
              </a:rPr>
              <a:t>Praying Wife</a:t>
            </a:r>
          </a:p>
          <a:p>
            <a:pPr marL="0" indent="0" algn="ctr">
              <a:buNone/>
            </a:pPr>
            <a:r>
              <a:rPr lang="en-SG" altLang="en-US" sz="2800" dirty="0">
                <a:latin typeface="Calibri" panose="020F0502020204030204" pitchFamily="34" charset="0"/>
              </a:rPr>
              <a:t>Lord, I pray that You would unite my husband and me in a bond of friendship, commitment, generosity and understanding. Eliminate our immaturity, hostility or feelings of inadequacy.</a:t>
            </a:r>
          </a:p>
          <a:p>
            <a:pPr marL="0" indent="0" algn="ctr">
              <a:buNone/>
            </a:pPr>
            <a:r>
              <a:rPr lang="en-SG" altLang="en-US" sz="2800" dirty="0">
                <a:latin typeface="Calibri" panose="020F0502020204030204" pitchFamily="34" charset="0"/>
              </a:rPr>
              <a:t>Help us to make time for one another alone, to nurture and renew our marriage and remind ourselves of the reasons we were married in the first place.</a:t>
            </a:r>
          </a:p>
          <a:p>
            <a:pPr marL="0" indent="0" algn="ctr">
              <a:buNone/>
            </a:pPr>
            <a:r>
              <a:rPr lang="en-SG" altLang="en-US" sz="2800" dirty="0">
                <a:latin typeface="Calibri" panose="020F0502020204030204" pitchFamily="34" charset="0"/>
              </a:rPr>
              <a:t>I pray that my husband will be so committed to You, Lord, that his commitment to me will not waver, no matter what storms come.</a:t>
            </a:r>
          </a:p>
          <a:p>
            <a:pPr marL="0" indent="0" algn="ctr">
              <a:buNone/>
            </a:pPr>
            <a:r>
              <a:rPr lang="en-SG" altLang="en-US" sz="2800" dirty="0">
                <a:latin typeface="Calibri" panose="020F0502020204030204" pitchFamily="34" charset="0"/>
              </a:rPr>
              <a:t>I pray that our love for each other will grow stronger every day.</a:t>
            </a:r>
          </a:p>
          <a:p>
            <a:pPr marL="0" indent="0" algn="ctr">
              <a:buNone/>
            </a:pPr>
            <a:r>
              <a:rPr lang="en-SG" altLang="en-US" sz="2800" i="1" dirty="0">
                <a:latin typeface="Calibri" panose="020F0502020204030204" pitchFamily="34" charset="0"/>
              </a:rPr>
              <a:t>Amen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OPENING PRAYER</a:t>
            </a:r>
          </a:p>
        </p:txBody>
      </p:sp>
      <p:sp>
        <p:nvSpPr>
          <p:cNvPr id="4098" name="Text Placeholder 1"/>
          <p:cNvSpPr>
            <a:spLocks noGrp="1"/>
          </p:cNvSpPr>
          <p:nvPr>
            <p:ph idx="1"/>
          </p:nvPr>
        </p:nvSpPr>
        <p:spPr>
          <a:xfrm>
            <a:off x="609600" y="1195388"/>
            <a:ext cx="10972800" cy="4930775"/>
          </a:xfrm>
        </p:spPr>
        <p:txBody>
          <a:bodyPr wrap="square" anchor="t"/>
          <a:lstStyle/>
          <a:p>
            <a:pPr marL="0" indent="0" algn="ctr">
              <a:buNone/>
            </a:pPr>
            <a:endParaRPr lang="en-SG" altLang="en-US" sz="2300">
              <a:latin typeface="Calibri" panose="020F0502020204030204" pitchFamily="34" charset="0"/>
            </a:endParaRPr>
          </a:p>
          <a:p>
            <a:pPr marL="0" indent="0" algn="ctr">
              <a:buNone/>
            </a:pPr>
            <a:endParaRPr lang="en-SG" altLang="en-US" sz="2800" b="1" i="1">
              <a:latin typeface="Calibri" panose="020F0502020204030204" pitchFamily="34" charset="0"/>
            </a:endParaRPr>
          </a:p>
          <a:p>
            <a:pPr marL="0" indent="0" algn="ctr">
              <a:buNone/>
            </a:pPr>
            <a:endParaRPr lang="en-SG" altLang="en-US" sz="2800" b="1" i="1">
              <a:latin typeface="Calibri" panose="020F0502020204030204" pitchFamily="34" charset="0"/>
            </a:endParaRPr>
          </a:p>
          <a:p>
            <a:pPr marL="0" indent="0" algn="ctr">
              <a:buNone/>
            </a:pPr>
            <a:r>
              <a:rPr lang="en-SG" altLang="en-US" sz="2800" b="1" i="1">
                <a:latin typeface="Calibri" panose="020F0502020204030204" pitchFamily="34" charset="0"/>
              </a:rPr>
              <a:t>“POP CORN” PRAYER</a:t>
            </a:r>
          </a:p>
          <a:p>
            <a:pPr marL="0" indent="0" algn="ctr">
              <a:buNone/>
            </a:pPr>
            <a:endParaRPr lang="en-SG" altLang="en-US" sz="2800" b="1" i="1">
              <a:latin typeface="Calibri" panose="020F0502020204030204" pitchFamily="34" charset="0"/>
            </a:endParaRPr>
          </a:p>
          <a:p>
            <a:pPr marL="0" indent="0" algn="ctr">
              <a:buNone/>
            </a:pPr>
            <a:r>
              <a:rPr lang="en-SG" altLang="en-US" sz="2300">
                <a:latin typeface="Calibri" panose="020F0502020204030204" pitchFamily="34" charset="0"/>
              </a:rPr>
              <a:t>Everyone is welcomed to say a spontaneous prayer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SG" altLang="en-US" dirty="0">
                <a:latin typeface="Calibri" panose="020F0502020204030204" pitchFamily="34" charset="0"/>
                <a:cs typeface="Calibri" panose="020F0502020204030204" pitchFamily="34" charset="0"/>
              </a:rPr>
              <a:t>Opening Prayer</a:t>
            </a:r>
            <a:br>
              <a:rPr lang="en-SG" altLang="en-US" dirty="0">
                <a:latin typeface="Calibri" panose="020F0502020204030204" pitchFamily="34" charset="0"/>
                <a:cs typeface="Calibri" panose="020F0502020204030204" pitchFamily="34" charset="0"/>
              </a:rPr>
            </a:br>
            <a:r>
              <a:rPr lang="en-GB" sz="1800" b="1" i="1" dirty="0">
                <a:solidFill>
                  <a:srgbClr val="000000"/>
                </a:solidFill>
                <a:effectLst/>
                <a:latin typeface="MinionPro-BoldIt"/>
              </a:rPr>
              <a:t>Pray together the following prayer from the Second Vatican Council</a:t>
            </a:r>
            <a:endParaRPr lang="en-US" altLang="en-US" sz="2500" dirty="0">
              <a:latin typeface="Calibri" panose="020F0502020204030204" pitchFamily="34" charset="0"/>
              <a:cs typeface="Calibri" panose="020F0502020204030204" pitchFamily="34" charset="0"/>
              <a:sym typeface="+mn-ea"/>
            </a:endParaRPr>
          </a:p>
        </p:txBody>
      </p:sp>
      <p:sp>
        <p:nvSpPr>
          <p:cNvPr id="3" name="Content Placeholder 2"/>
          <p:cNvSpPr>
            <a:spLocks noGrp="1"/>
          </p:cNvSpPr>
          <p:nvPr>
            <p:ph idx="1"/>
          </p:nvPr>
        </p:nvSpPr>
        <p:spPr/>
        <p:txBody>
          <a:bodyPr/>
          <a:lstStyle/>
          <a:p>
            <a:pPr marL="0" indent="0" algn="ctr">
              <a:buNone/>
            </a:pPr>
            <a:r>
              <a:rPr lang="en-GB" dirty="0">
                <a:latin typeface="Calibri" panose="020F0502020204030204" pitchFamily="34" charset="0"/>
                <a:cs typeface="Calibri" panose="020F0502020204030204" pitchFamily="34" charset="0"/>
              </a:rPr>
              <a:t>We stand before you, Holy Spirit, gathered in your name. Come to us, remain with us, and enlighten our hearts. Give us light and strength to know your will, to make it our own, and to live it in our lives. Guide us by your wisdom, support us by your power, for you are God, sharing the glory of Father and Son. Unite us to yourself in the bond of love, and keep us faithful to all that is true. You live and reign with the Father and the Son, one God, </a:t>
            </a:r>
          </a:p>
          <a:p>
            <a:pPr marL="0" indent="0" algn="ctr">
              <a:buNone/>
            </a:pPr>
            <a:r>
              <a:rPr lang="en-GB" dirty="0">
                <a:latin typeface="Calibri" panose="020F0502020204030204" pitchFamily="34" charset="0"/>
                <a:cs typeface="Calibri" panose="020F0502020204030204" pitchFamily="34" charset="0"/>
              </a:rPr>
              <a:t>for ever and ever.</a:t>
            </a:r>
            <a:r>
              <a:rPr lang="en-US" dirty="0">
                <a:latin typeface="Calibri" panose="020F0502020204030204" pitchFamily="34" charset="0"/>
                <a:cs typeface="Calibri" panose="020F0502020204030204" pitchFamily="34" charset="0"/>
              </a:rPr>
              <a:t> Amen.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3073"/>
          <p:cNvSpPr>
            <a:spLocks noGrp="1"/>
          </p:cNvSpPr>
          <p:nvPr>
            <p:ph type="title"/>
          </p:nvPr>
        </p:nvSpPr>
        <p:spPr>
          <a:xfrm>
            <a:off x="609600" y="295275"/>
            <a:ext cx="9601200" cy="1143000"/>
          </a:xfrm>
        </p:spPr>
        <p:txBody>
          <a:bodyPr wrap="square" anchor="ctr"/>
          <a:lstStyle/>
          <a:p>
            <a:pPr algn="ctr"/>
            <a:r>
              <a:rPr lang="en-SG" altLang="en-US" sz="3200" b="1" dirty="0">
                <a:latin typeface="Calibri" panose="020F0502020204030204" pitchFamily="34" charset="0"/>
              </a:rPr>
              <a:t>Recap Session 3: </a:t>
            </a:r>
            <a:r>
              <a:rPr lang="en-SG" sz="3200" b="1" dirty="0">
                <a:latin typeface="Calibri" panose="020F0502020204030204" pitchFamily="34" charset="0"/>
              </a:rPr>
              <a:t>Conflict and Communication</a:t>
            </a:r>
            <a:br>
              <a:rPr lang="en-US" altLang="en-US" sz="3200" b="1" dirty="0">
                <a:latin typeface="Calibri" panose="020F0502020204030204" pitchFamily="34" charset="0"/>
              </a:rPr>
            </a:br>
            <a:endParaRPr lang="en-US" altLang="en-US" sz="3200" b="1" dirty="0">
              <a:latin typeface="Calibri" panose="020F0502020204030204" pitchFamily="34" charset="0"/>
            </a:endParaRPr>
          </a:p>
        </p:txBody>
      </p:sp>
      <p:sp>
        <p:nvSpPr>
          <p:cNvPr id="2" name="Content Placeholder 1"/>
          <p:cNvSpPr>
            <a:spLocks noGrp="1"/>
          </p:cNvSpPr>
          <p:nvPr>
            <p:ph idx="1"/>
          </p:nvPr>
        </p:nvSpPr>
        <p:spPr>
          <a:xfrm>
            <a:off x="609600" y="1387475"/>
            <a:ext cx="10972800" cy="4930775"/>
          </a:xfrm>
        </p:spPr>
        <p:txBody>
          <a:bodyPr wrap="square" anchor="t"/>
          <a:lstStyle/>
          <a:p>
            <a:pPr marL="0" indent="0" algn="l" fontAlgn="base">
              <a:buNone/>
            </a:pPr>
            <a:r>
              <a:rPr lang="en-GB" altLang="en-US" strike="noStrike" noProof="1">
                <a:latin typeface="Calibri" panose="020F0502020204030204" pitchFamily="34" charset="0"/>
              </a:rPr>
              <a:t>In Session 3, we talked about the causes of conflict as well as strategies for dealing with them. Your assignment was to draw up a “Geneva Convention” type of agreement for conflict. Would any couples like to briefly share about their experience?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3"/>
          <p:cNvSpPr>
            <a:spLocks noGrp="1"/>
          </p:cNvSpPr>
          <p:nvPr>
            <p:ph type="ctrTitle"/>
          </p:nvPr>
        </p:nvSpPr>
        <p:spPr>
          <a:xfrm>
            <a:off x="1524000" y="1671638"/>
            <a:ext cx="9144000" cy="1149350"/>
          </a:xfrm>
        </p:spPr>
        <p:txBody>
          <a:bodyPr wrap="square" anchor="b"/>
          <a:lstStyle/>
          <a:p>
            <a:pPr>
              <a:buNone/>
            </a:pPr>
            <a:r>
              <a:rPr lang="en-SG" altLang="en-US" kern="1200" dirty="0">
                <a:latin typeface="+mj-lt"/>
                <a:ea typeface="+mj-ea"/>
                <a:cs typeface="+mj-cs"/>
                <a:sym typeface="Arial Black" panose="020B0A04020102020204"/>
              </a:rPr>
              <a:t>Video - </a:t>
            </a:r>
            <a:r>
              <a:rPr lang="en-SG" altLang="en-US" dirty="0">
                <a:sym typeface="Arial Black" panose="020B0A04020102020204"/>
              </a:rPr>
              <a:t>18</a:t>
            </a:r>
            <a:r>
              <a:rPr lang="en-SG" altLang="en-US" kern="1200" dirty="0">
                <a:latin typeface="+mj-lt"/>
                <a:ea typeface="+mj-ea"/>
                <a:cs typeface="+mj-cs"/>
                <a:sym typeface="Arial Black" panose="020B0A04020102020204"/>
              </a:rPr>
              <a:t> mins</a:t>
            </a:r>
            <a:endParaRPr lang="en-US" altLang="en-US" kern="1200" dirty="0">
              <a:latin typeface="+mj-lt"/>
              <a:ea typeface="+mj-ea"/>
              <a:cs typeface="+mj-cs"/>
              <a:sym typeface="Arial" panose="020B0604020202020204" pitchFamily="34" charset="0"/>
            </a:endParaRPr>
          </a:p>
        </p:txBody>
      </p:sp>
      <p:sp>
        <p:nvSpPr>
          <p:cNvPr id="6146" name="Subtitle 4"/>
          <p:cNvSpPr>
            <a:spLocks noGrp="1"/>
          </p:cNvSpPr>
          <p:nvPr>
            <p:ph type="subTitle" idx="1"/>
          </p:nvPr>
        </p:nvSpPr>
        <p:spPr>
          <a:xfrm>
            <a:off x="1524000" y="2935605"/>
            <a:ext cx="9144000" cy="1932305"/>
          </a:xfrm>
        </p:spPr>
        <p:txBody>
          <a:bodyPr wrap="square" anchor="t"/>
          <a:lstStyle/>
          <a:p>
            <a:pPr defTabSz="0"/>
            <a:r>
              <a:rPr lang="en-SG" altLang="en-US" kern="1200" dirty="0">
                <a:latin typeface="+mn-lt"/>
                <a:ea typeface="+mn-ea"/>
                <a:cs typeface="+mn-cs"/>
                <a:sym typeface="Arial Black" panose="020B0A04020102020204"/>
              </a:rPr>
              <a:t>Beloved Series : Session 4</a:t>
            </a:r>
          </a:p>
          <a:p>
            <a:pPr defTabSz="0"/>
            <a:endParaRPr lang="en-SG" altLang="en-US" kern="1200" dirty="0">
              <a:latin typeface="+mn-lt"/>
              <a:ea typeface="+mn-ea"/>
              <a:cs typeface="+mn-cs"/>
              <a:sym typeface="Arial Black" panose="020B0A04020102020204"/>
            </a:endParaRPr>
          </a:p>
          <a:p>
            <a:pPr defTabSz="0">
              <a:lnSpc>
                <a:spcPct val="100000"/>
              </a:lnSpc>
              <a:spcBef>
                <a:spcPts val="0"/>
              </a:spcBef>
            </a:pPr>
            <a:r>
              <a:rPr altLang="en-US" i="1" kern="1200" dirty="0">
                <a:latin typeface="+mn-lt"/>
                <a:cs typeface="+mn-ea"/>
                <a:sym typeface="Arial" panose="020B0604020202020204" pitchFamily="34" charset="0"/>
              </a:rPr>
              <a:t> </a:t>
            </a:r>
            <a:r>
              <a:rPr lang="en-GB" altLang="en-US" i="1" kern="1200" dirty="0">
                <a:latin typeface="+mn-lt"/>
                <a:cs typeface="+mn-ea"/>
                <a:sym typeface="Arial" panose="020B0604020202020204" pitchFamily="34" charset="0"/>
              </a:rPr>
              <a:t> In this session, we’re going to talk about healing wounds, pursuing virtue, and</a:t>
            </a:r>
          </a:p>
          <a:p>
            <a:pPr defTabSz="0">
              <a:lnSpc>
                <a:spcPct val="100000"/>
              </a:lnSpc>
              <a:spcBef>
                <a:spcPts val="0"/>
              </a:spcBef>
            </a:pPr>
            <a:r>
              <a:rPr lang="en-GB" altLang="en-US" i="1" kern="1200" dirty="0">
                <a:latin typeface="+mn-lt"/>
                <a:cs typeface="+mn-ea"/>
                <a:sym typeface="Arial" panose="020B0604020202020204" pitchFamily="34" charset="0"/>
              </a:rPr>
              <a:t>experiencing love as God intends.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ubtitle 4"/>
          <p:cNvSpPr>
            <a:spLocks noGrp="1"/>
          </p:cNvSpPr>
          <p:nvPr>
            <p:ph type="subTitle" idx="1"/>
          </p:nvPr>
        </p:nvSpPr>
        <p:spPr>
          <a:xfrm>
            <a:off x="1635125" y="1214438"/>
            <a:ext cx="9144000" cy="4294187"/>
          </a:xfrm>
        </p:spPr>
        <p:txBody>
          <a:bodyPr wrap="square" anchor="t"/>
          <a:lstStyle/>
          <a:p>
            <a:pPr defTabSz="0"/>
            <a:r>
              <a:rPr lang="en-SG" altLang="en-US" kern="1200" dirty="0">
                <a:latin typeface="+mn-lt"/>
                <a:ea typeface="+mn-ea"/>
                <a:cs typeface="+mn-cs"/>
                <a:sym typeface="Arial Black" panose="020B0A04020102020204"/>
              </a:rPr>
              <a:t>Beloved Series : Session 3</a:t>
            </a:r>
          </a:p>
          <a:p>
            <a:pPr defTabSz="0">
              <a:lnSpc>
                <a:spcPct val="100000"/>
              </a:lnSpc>
              <a:spcBef>
                <a:spcPts val="0"/>
              </a:spcBef>
            </a:pPr>
            <a:r>
              <a:rPr lang="en-SG" i="1">
                <a:cs typeface="+mn-ea"/>
                <a:sym typeface="Arial" panose="020B0604020202020204" pitchFamily="34" charset="0"/>
              </a:rPr>
              <a:t>W</a:t>
            </a:r>
            <a:r>
              <a:rPr altLang="en-US" i="1">
                <a:cs typeface="+mn-ea"/>
                <a:sym typeface="Arial" panose="020B0604020202020204" pitchFamily="34" charset="0"/>
              </a:rPr>
              <a:t>e’re going to look at the common areas of conflict that most couples face. Then we’ll pull back the curtains on those areas to see what’s really behind them.</a:t>
            </a:r>
            <a:endParaRPr altLang="en-US" i="1" kern="1200">
              <a:latin typeface="+mn-lt"/>
              <a:cs typeface="+mn-ea"/>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r>
              <a:rPr lang="en-SG" altLang="en-US" sz="3200" i="1" kern="1200">
                <a:latin typeface="+mn-lt"/>
                <a:ea typeface="+mn-ea"/>
                <a:cs typeface="+mn-cs"/>
                <a:sym typeface="Arial" panose="020B0604020202020204" pitchFamily="34" charset="0"/>
              </a:rPr>
              <a:t>PLEASE SHARE 1 AREA THAT TOUCHED YOU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Outline of Video</a:t>
            </a:r>
          </a:p>
        </p:txBody>
      </p:sp>
      <p:sp>
        <p:nvSpPr>
          <p:cNvPr id="2" name="Content Placeholder 1"/>
          <p:cNvSpPr>
            <a:spLocks noGrp="1"/>
          </p:cNvSpPr>
          <p:nvPr>
            <p:ph idx="1"/>
          </p:nvPr>
        </p:nvSpPr>
        <p:spPr>
          <a:xfrm>
            <a:off x="434975" y="1195388"/>
            <a:ext cx="11147425" cy="5445125"/>
          </a:xfrm>
          <a:solidFill>
            <a:schemeClr val="bg1"/>
          </a:solidFill>
        </p:spPr>
        <p:txBody>
          <a:bodyPr wrap="square" anchor="t"/>
          <a:lstStyle/>
          <a:p>
            <a:pPr marL="0" indent="0" algn="ctr" fontAlgn="base">
              <a:buNone/>
            </a:pPr>
            <a:r>
              <a:rPr lang="en-GB" altLang="en-US" sz="2800" b="1" strike="noStrike" noProof="1">
                <a:latin typeface="Calibri" panose="020F0502020204030204" pitchFamily="34" charset="0"/>
              </a:rPr>
              <a:t>Marriage is about mirroring God’s love</a:t>
            </a:r>
          </a:p>
          <a:p>
            <a:pPr marL="0" indent="0" algn="ctr" fontAlgn="base">
              <a:buNone/>
            </a:pPr>
            <a:endParaRPr lang="en-US" altLang="en-US" sz="2800" b="1" strike="noStrike" noProof="1">
              <a:latin typeface="Calibri" panose="020F0502020204030204" pitchFamily="34" charset="0"/>
            </a:endParaRPr>
          </a:p>
          <a:p>
            <a:pPr marL="0" indent="0" algn="l" fontAlgn="base">
              <a:buNone/>
            </a:pPr>
            <a:r>
              <a:rPr lang="en-GB" altLang="en-US" sz="2800" strike="noStrike" noProof="1">
                <a:latin typeface="Calibri" panose="020F0502020204030204" pitchFamily="34" charset="0"/>
              </a:rPr>
              <a:t>A. We must not let the ideal become the enemy of the good.</a:t>
            </a:r>
          </a:p>
          <a:p>
            <a:pPr marL="0" indent="0" algn="l" fontAlgn="base">
              <a:buNone/>
            </a:pPr>
            <a:r>
              <a:rPr lang="en-GB" altLang="en-US" sz="2800" strike="noStrike" noProof="1">
                <a:latin typeface="Calibri" panose="020F0502020204030204" pitchFamily="34" charset="0"/>
              </a:rPr>
              <a:t>B. There are five things couples can do to pursue the ideal.</a:t>
            </a:r>
          </a:p>
          <a:p>
            <a:pPr marL="400050" lvl="1" indent="0">
              <a:buNone/>
            </a:pPr>
            <a:r>
              <a:rPr lang="en-GB" altLang="en-US" sz="2400" strike="noStrike" noProof="1">
                <a:latin typeface="Calibri" panose="020F0502020204030204" pitchFamily="34" charset="0"/>
              </a:rPr>
              <a:t>1. Be aware of yourself.</a:t>
            </a:r>
          </a:p>
          <a:p>
            <a:pPr marL="400050" lvl="1" indent="0">
              <a:buNone/>
            </a:pPr>
            <a:r>
              <a:rPr lang="en-GB" altLang="en-US" sz="2400" strike="noStrike" noProof="1">
                <a:latin typeface="Calibri" panose="020F0502020204030204" pitchFamily="34" charset="0"/>
              </a:rPr>
              <a:t>2. Do the work - Use the tools and resources and make a plan with a strategy and follow through.</a:t>
            </a:r>
          </a:p>
          <a:p>
            <a:pPr marL="400050" lvl="1" indent="0">
              <a:buNone/>
            </a:pPr>
            <a:r>
              <a:rPr lang="en-GB" altLang="en-US" sz="2400" strike="noStrike" noProof="1">
                <a:latin typeface="Calibri" panose="020F0502020204030204" pitchFamily="34" charset="0"/>
              </a:rPr>
              <a:t>3. Be together</a:t>
            </a:r>
          </a:p>
          <a:p>
            <a:pPr marL="400050" lvl="1" indent="0">
              <a:buNone/>
            </a:pPr>
            <a:r>
              <a:rPr lang="en-GB" altLang="en-US" sz="2400" strike="noStrike" noProof="1">
                <a:latin typeface="Calibri" panose="020F0502020204030204" pitchFamily="34" charset="0"/>
              </a:rPr>
              <a:t>4. Pursuing virtue -involves a learning process; occasional failures are to be expected.</a:t>
            </a:r>
          </a:p>
          <a:p>
            <a:pPr marL="400050" lvl="1" indent="0">
              <a:buNone/>
            </a:pPr>
            <a:r>
              <a:rPr lang="en-GB" altLang="en-US" sz="2400" strike="noStrike" noProof="1">
                <a:latin typeface="Calibri" panose="020F0502020204030204" pitchFamily="34" charset="0"/>
              </a:rPr>
              <a:t>5. Be patient with each other - It takes time to grow in an area of virtue.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Outline of Video</a:t>
            </a:r>
          </a:p>
        </p:txBody>
      </p:sp>
      <p:sp>
        <p:nvSpPr>
          <p:cNvPr id="9218" name="Text Placeholder 1"/>
          <p:cNvSpPr>
            <a:spLocks noGrp="1"/>
          </p:cNvSpPr>
          <p:nvPr>
            <p:ph idx="1"/>
          </p:nvPr>
        </p:nvSpPr>
        <p:spPr>
          <a:xfrm>
            <a:off x="442913" y="1195388"/>
            <a:ext cx="11139487" cy="5514975"/>
          </a:xfrm>
          <a:solidFill>
            <a:schemeClr val="bg1"/>
          </a:solidFill>
        </p:spPr>
        <p:txBody>
          <a:bodyPr wrap="square" anchor="t"/>
          <a:lstStyle/>
          <a:p>
            <a:pPr marL="0" indent="0" algn="ctr">
              <a:buNone/>
            </a:pPr>
            <a:r>
              <a:rPr lang="en-GB" altLang="en-US" sz="2800" b="1" dirty="0">
                <a:latin typeface="Calibri" panose="020F0502020204030204" pitchFamily="34" charset="0"/>
              </a:rPr>
              <a:t> Woundedness can prevent us from expressing and experiencing love as God intends.</a:t>
            </a:r>
            <a:endParaRPr lang="en-US" altLang="en-US" sz="2800" b="1" dirty="0">
              <a:latin typeface="Calibri" panose="020F0502020204030204" pitchFamily="34" charset="0"/>
            </a:endParaRPr>
          </a:p>
          <a:p>
            <a:pPr marL="0" indent="0" algn="l">
              <a:buNone/>
            </a:pPr>
            <a:endParaRPr lang="en-US" altLang="en-US" sz="2800" dirty="0">
              <a:latin typeface="Calibri" panose="020F0502020204030204" pitchFamily="34" charset="0"/>
            </a:endParaRPr>
          </a:p>
          <a:p>
            <a:pPr marL="514350" indent="-514350" algn="l">
              <a:buAutoNum type="alphaUcPeriod"/>
            </a:pPr>
            <a:r>
              <a:rPr lang="en-GB" altLang="en-US" sz="2800" dirty="0">
                <a:latin typeface="Calibri" panose="020F0502020204030204" pitchFamily="34" charset="0"/>
              </a:rPr>
              <a:t>A wound is an experience of unlove</a:t>
            </a:r>
            <a:r>
              <a:rPr lang="en-US" altLang="en-US" sz="2800" dirty="0">
                <a:latin typeface="Calibri" panose="020F0502020204030204" pitchFamily="34" charset="0"/>
              </a:rPr>
              <a:t>.</a:t>
            </a:r>
          </a:p>
          <a:p>
            <a:pPr marL="0" indent="0" algn="l">
              <a:buNone/>
            </a:pPr>
            <a:endParaRPr lang="en-US" altLang="en-US" sz="2800" dirty="0">
              <a:latin typeface="Calibri" panose="020F0502020204030204" pitchFamily="34" charset="0"/>
            </a:endParaRPr>
          </a:p>
          <a:p>
            <a:pPr marL="0" indent="0" algn="l">
              <a:buNone/>
            </a:pPr>
            <a:r>
              <a:rPr lang="en-US" altLang="en-US" sz="2800" dirty="0">
                <a:latin typeface="Calibri" panose="020F0502020204030204" pitchFamily="34" charset="0"/>
              </a:rPr>
              <a:t>B. </a:t>
            </a:r>
            <a:r>
              <a:rPr lang="en-GB" altLang="en-US" sz="2800" dirty="0">
                <a:latin typeface="Calibri" panose="020F0502020204030204" pitchFamily="34" charset="0"/>
              </a:rPr>
              <a:t>The remedy for woundedness is an experience of love - an authentic blessing from God or another person</a:t>
            </a:r>
            <a:endParaRPr lang="en-US" altLang="en-US" sz="2800" dirty="0">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GROUP SHARING</a:t>
            </a:r>
          </a:p>
        </p:txBody>
      </p:sp>
      <p:sp>
        <p:nvSpPr>
          <p:cNvPr id="12290" name="Text Placeholder 1"/>
          <p:cNvSpPr>
            <a:spLocks noGrp="1"/>
          </p:cNvSpPr>
          <p:nvPr>
            <p:ph idx="1"/>
          </p:nvPr>
        </p:nvSpPr>
        <p:spPr>
          <a:xfrm>
            <a:off x="609600" y="1195388"/>
            <a:ext cx="10972800" cy="4930775"/>
          </a:xfrm>
        </p:spPr>
        <p:txBody>
          <a:bodyPr wrap="square" anchor="t"/>
          <a:lstStyle/>
          <a:p>
            <a:pPr marL="457200" indent="-457200" fontAlgn="base">
              <a:buAutoNum type="arabicPeriod"/>
            </a:pPr>
            <a:r>
              <a:rPr lang="en-GB" altLang="en-US" sz="2400" strike="noStrike" noProof="1">
                <a:latin typeface="Calibri" panose="020F0502020204030204" pitchFamily="34" charset="0"/>
              </a:rPr>
              <a:t>What’s the most impressive thing you’ve ever accomplished? Explain.</a:t>
            </a:r>
          </a:p>
          <a:p>
            <a:pPr marL="457200" indent="-457200" fontAlgn="base">
              <a:buAutoNum type="arabicPeriod"/>
            </a:pPr>
            <a:endParaRPr lang="en-GB" altLang="en-US" sz="2400" noProof="1">
              <a:latin typeface="Calibri" panose="020F0502020204030204" pitchFamily="34" charset="0"/>
            </a:endParaRPr>
          </a:p>
          <a:p>
            <a:pPr marL="457200" indent="-457200" fontAlgn="base">
              <a:buAutoNum type="arabicPeriod"/>
            </a:pPr>
            <a:r>
              <a:rPr lang="en-GB" altLang="en-US" sz="2400" strike="noStrike" noProof="1">
                <a:latin typeface="Calibri" panose="020F0502020204030204" pitchFamily="34" charset="0"/>
              </a:rPr>
              <a:t>Of the five things spouses can do to pursue God’s ideal for their relationship—</a:t>
            </a:r>
          </a:p>
          <a:p>
            <a:pPr marL="299085" indent="-298450" fontAlgn="base">
              <a:buNone/>
            </a:pPr>
            <a:r>
              <a:rPr lang="en-GB" altLang="en-US" sz="2400" strike="noStrike" noProof="1">
                <a:latin typeface="Calibri" panose="020F0502020204030204" pitchFamily="34" charset="0"/>
              </a:rPr>
              <a:t>be aware of yourself, do the work, be together, pursue virtue, and be patient—</a:t>
            </a:r>
          </a:p>
          <a:p>
            <a:pPr marL="299085" indent="-298450" fontAlgn="base">
              <a:buNone/>
            </a:pPr>
            <a:r>
              <a:rPr lang="en-GB" altLang="en-US" sz="2400" strike="noStrike" noProof="1">
                <a:latin typeface="Calibri" panose="020F0502020204030204" pitchFamily="34" charset="0"/>
              </a:rPr>
              <a:t>which one would you say is most difficult? Explain.</a:t>
            </a:r>
          </a:p>
          <a:p>
            <a:pPr marL="299085" indent="-298450" fontAlgn="base">
              <a:buNone/>
            </a:pPr>
            <a:endParaRPr lang="en-GB" altLang="en-US" sz="2400" noProof="1">
              <a:latin typeface="Calibri" panose="020F0502020204030204" pitchFamily="34" charset="0"/>
            </a:endParaRPr>
          </a:p>
          <a:p>
            <a:pPr marL="299085" indent="-298450" fontAlgn="base">
              <a:buNone/>
            </a:pPr>
            <a:r>
              <a:rPr lang="en-GB" altLang="en-US" sz="2400" strike="noStrike" noProof="1">
                <a:latin typeface="Calibri" panose="020F0502020204030204" pitchFamily="34" charset="0"/>
              </a:rPr>
              <a:t>3. Describe a relationship you’ve seen struggle because of woundedness.</a:t>
            </a:r>
            <a:endParaRPr lang="en-US" altLang="en-US" sz="2400" strike="noStrike" noProof="1">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Georgia"/>
        <a:ea typeface="Arial Black"/>
        <a:cs typeface=""/>
      </a:majorFont>
      <a:minorFont>
        <a:latin typeface="Georgia"/>
        <a:ea typeface="Arial Blac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853e85ad-1fd9-4e5d-a6b0-5f100274414e}" enabled="1" method="Standard" siteId="{4fc5a3ca-b726-44fb-ac33-5408c98501c1}" contentBits="1" removed="0"/>
</clbl:labelList>
</file>

<file path=docProps/app.xml><?xml version="1.0" encoding="utf-8"?>
<Properties xmlns="http://schemas.openxmlformats.org/officeDocument/2006/extended-properties" xmlns:vt="http://schemas.openxmlformats.org/officeDocument/2006/docPropsVTypes">
  <TotalTime>0</TotalTime>
  <Words>1267</Words>
  <Application>Microsoft Office PowerPoint</Application>
  <PresentationFormat>Widescreen</PresentationFormat>
  <Paragraphs>92</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Georgia</vt:lpstr>
      <vt:lpstr>MinionPro-BoldIt</vt:lpstr>
      <vt:lpstr>MyriadPro-Semibold</vt:lpstr>
      <vt:lpstr>Default Design</vt:lpstr>
      <vt:lpstr>BUILDING A THRIVING MARRIAGE </vt:lpstr>
      <vt:lpstr>OPENING PRAYER</vt:lpstr>
      <vt:lpstr>Opening Prayer Pray together the following prayer from the Second Vatican Council</vt:lpstr>
      <vt:lpstr>Recap Session 3: Conflict and Communication </vt:lpstr>
      <vt:lpstr>Video - 18 mins</vt:lpstr>
      <vt:lpstr>PowerPoint Presentation</vt:lpstr>
      <vt:lpstr>Outline of Video</vt:lpstr>
      <vt:lpstr>Outline of Video</vt:lpstr>
      <vt:lpstr>GROUP SHARING</vt:lpstr>
      <vt:lpstr>COUPLE DISCUSSION</vt:lpstr>
      <vt:lpstr>Couple Activity</vt:lpstr>
      <vt:lpstr>Couple Activity</vt:lpstr>
      <vt:lpstr>PowerPoint Presentation</vt:lpstr>
      <vt:lpstr>CLOSING PRAYER</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THRIVING MARRIAGE </dc:title>
  <dc:creator>Andrea</dc:creator>
  <cp:lastModifiedBy>Andrea Toh</cp:lastModifiedBy>
  <cp:revision>50</cp:revision>
  <dcterms:created xsi:type="dcterms:W3CDTF">2013-11-15T06:11:00Z</dcterms:created>
  <dcterms:modified xsi:type="dcterms:W3CDTF">2023-09-30T07:04:24Z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1033-11.2.0.11481</vt:lpwstr>
  </property>
  <property fmtid="{D5CDD505-2E9C-101B-9397-08002B2CF9AE}" pid="3" name="ICV">
    <vt:lpwstr>AD045E9243B84C848108C1F45F4E6C1A</vt:lpwstr>
  </property>
  <property fmtid="{D5CDD505-2E9C-101B-9397-08002B2CF9AE}" pid="4" name="ClassificationContentMarkingHeaderLocations">
    <vt:lpwstr>Default Design:4</vt:lpwstr>
  </property>
  <property fmtid="{D5CDD505-2E9C-101B-9397-08002B2CF9AE}" pid="5" name="ClassificationContentMarkingHeaderText">
    <vt:lpwstr>Classification: Classified</vt:lpwstr>
  </property>
</Properties>
</file>