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2"/>
  </p:notesMasterIdLst>
  <p:sldIdLst>
    <p:sldId id="410" r:id="rId2"/>
    <p:sldId id="501" r:id="rId3"/>
    <p:sldId id="507" r:id="rId4"/>
    <p:sldId id="508" r:id="rId5"/>
    <p:sldId id="482" r:id="rId6"/>
    <p:sldId id="506" r:id="rId7"/>
    <p:sldId id="511" r:id="rId8"/>
    <p:sldId id="510" r:id="rId9"/>
    <p:sldId id="509" r:id="rId10"/>
    <p:sldId id="468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3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5" autoAdjust="0"/>
    <p:restoredTop sz="93099" autoAdjust="0"/>
  </p:normalViewPr>
  <p:slideViewPr>
    <p:cSldViewPr snapToObjects="1">
      <p:cViewPr varScale="1">
        <p:scale>
          <a:sx n="106" d="100"/>
          <a:sy n="106" d="100"/>
        </p:scale>
        <p:origin x="762" y="114"/>
      </p:cViewPr>
      <p:guideLst>
        <p:guide orient="horz" pos="2133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92D04A-D042-6D4D-AA4E-86C23502BBF7}" type="datetimeFigureOut">
              <a:rPr lang="en-US"/>
              <a:t>1/16/2022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CD4526-8D12-7B4F-9779-51DB12C55FF2}" type="slidenum">
              <a:rPr lang="en-US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Jn</a:t>
            </a:r>
            <a:r>
              <a:rPr lang="en-US" dirty="0"/>
              <a:t> 10:10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CD4526-8D12-7B4F-9779-51DB12C55FF2}" type="slidenum">
              <a:rPr lang="en-US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CD4526-8D12-7B4F-9779-51DB12C55FF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7431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CD4526-8D12-7B4F-9779-51DB12C55FF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1916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SG" dirty="0"/>
              <a:t>For example:</a:t>
            </a:r>
          </a:p>
          <a:p>
            <a:r>
              <a:rPr lang="en-SG" dirty="0"/>
              <a:t>Name the conflict: Fights over long hours at the office</a:t>
            </a:r>
          </a:p>
          <a:p>
            <a:r>
              <a:rPr lang="en-SG" dirty="0"/>
              <a:t>Name the feeling (Wife): When you work long hours, I feel WORRIED about your health.</a:t>
            </a:r>
            <a:br>
              <a:rPr lang="en-SG" dirty="0"/>
            </a:br>
            <a:r>
              <a:rPr lang="en-SG" dirty="0"/>
              <a:t>Name the feeling (Husband): When you keep mentioning my long hours at work, I feel CONTROLLED.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CD4526-8D12-7B4F-9779-51DB12C55FF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1797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DA51639-B2D6-4652-B8C3-1B4C224A7BAF}" type="datetimeFigureOut">
              <a:rPr lang="en-US" dirty="0"/>
              <a:t>1/16/2022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dirty="0"/>
              <a:t>1/16/2022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dirty="0"/>
              <a:t>1/16/2022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>
            <a:spLocks noGrp="1"/>
          </p:cNvSpPr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1" name="Shape 31"/>
          <p:cNvSpPr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hape 3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6B06A01-12E4-934E-8BDE-24D639590A07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dirty="0"/>
              <a:t>1/16/2022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44961B7-6B89-48AB-966F-622E2788EECC}" type="datetimeFigureOut">
              <a:rPr lang="en-US" dirty="0"/>
              <a:t>1/16/2022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dirty="0"/>
              <a:t>1/16/2022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dirty="0"/>
              <a:t>1/16/2022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dirty="0"/>
              <a:t>1/16/2022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dirty="0"/>
              <a:t>1/16/2022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dirty="0"/>
              <a:t>1/16/2022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B334A90-EB03-42F3-8859-2C2B2724C058}" type="datetimeFigureOut">
              <a:rPr lang="en-US" dirty="0"/>
              <a:t>1/16/2022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dirty="0"/>
              <a:t>1/16/2022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anose="02020404030301010803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anose="02020404030301010803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anose="02020404030301010803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anose="02020404030301010803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anose="02020404030301010803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anose="02020404030301010803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89992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anose="02020404030301010803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275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anose="02020404030301010803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499995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anose="02020404030301010803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ardinalstudios.org/epic-intimacy-challenge-intellectual-intimacy-3c9f?cid=d95eca4b-932d-4cef-a4a7-5e7e5761cae9&amp;eoid=2147626270" TargetMode="External"/><Relationship Id="rId2" Type="http://schemas.openxmlformats.org/officeDocument/2006/relationships/hyperlink" Target="https://youtu.be/JS04ZywCMNM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ardinalstudios.org/epic-intimacy-challenge-intellectual-intimacy-3c9f?cid=d95eca4b-932d-4cef-a4a7-5e7e5761cae9&amp;eoid=2147626270" TargetMode="External"/><Relationship Id="rId2" Type="http://schemas.openxmlformats.org/officeDocument/2006/relationships/hyperlink" Target="https://youtu.be/JS04ZywCMNM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71433A06-D945-48B3-9F5D-17B060613D56}"/>
              </a:ext>
            </a:extLst>
          </p:cNvPr>
          <p:cNvSpPr txBox="1">
            <a:spLocks/>
          </p:cNvSpPr>
          <p:nvPr/>
        </p:nvSpPr>
        <p:spPr>
          <a:xfrm>
            <a:off x="7924800" y="2210556"/>
            <a:ext cx="2819400" cy="159944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anose="02020404030301010803" pitchFamily="18" charset="0"/>
              <a:buNone/>
              <a:defRPr sz="1600" kern="1200" spc="8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anose="02020404030301010803" pitchFamily="18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anose="02020404030301010803" pitchFamily="18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anose="02020404030301010803" pitchFamily="18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anose="02020404030301010803" pitchFamily="18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anose="02020404030301010803" pitchFamily="18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anose="02020404030301010803" pitchFamily="18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anose="02020404030301010803" pitchFamily="18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anose="02020404030301010803" pitchFamily="18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SG" sz="4400" b="1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Intellectual Intimacy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en-S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endParaRPr lang="en-SG" dirty="0"/>
          </a:p>
        </p:txBody>
      </p:sp>
      <p:pic>
        <p:nvPicPr>
          <p:cNvPr id="1028" name="Picture 4" descr="GoodTherapy | Intimacy">
            <a:extLst>
              <a:ext uri="{FF2B5EF4-FFF2-40B4-BE49-F238E27FC236}">
                <a16:creationId xmlns:a16="http://schemas.microsoft.com/office/drawing/2014/main" id="{6ECB8F7E-86B8-411F-9477-D0B81E2D5B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7301" y="1251383"/>
            <a:ext cx="6019800" cy="43552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7800" y="2438400"/>
            <a:ext cx="9068586" cy="2590800"/>
          </a:xfrm>
        </p:spPr>
        <p:txBody>
          <a:bodyPr/>
          <a:lstStyle/>
          <a:p>
            <a:pPr algn="ctr"/>
            <a:r>
              <a:rPr lang="en-SG" altLang="en-US" dirty="0"/>
              <a:t>Closing Prayer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590800"/>
            <a:ext cx="10058400" cy="1371600"/>
          </a:xfrm>
        </p:spPr>
        <p:txBody>
          <a:bodyPr/>
          <a:lstStyle/>
          <a:p>
            <a:pPr algn="ctr"/>
            <a:r>
              <a:rPr lang="en-SG" b="1" dirty="0">
                <a:latin typeface="Arial" panose="020B0604020202020204" pitchFamily="34" charset="0"/>
                <a:cs typeface="Arial" panose="020B0604020202020204" pitchFamily="34" charset="0"/>
              </a:rPr>
              <a:t>Opening Prayer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G" b="1" dirty="0">
                <a:latin typeface="Arial" panose="020B0604020202020204" pitchFamily="34" charset="0"/>
                <a:cs typeface="Arial" panose="020B0604020202020204" pitchFamily="34" charset="0"/>
              </a:rPr>
              <a:t>Couple Discussion (2 mins)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103120"/>
            <a:ext cx="3581400" cy="3931920"/>
          </a:xfrm>
        </p:spPr>
        <p:txBody>
          <a:bodyPr/>
          <a:lstStyle/>
          <a:p>
            <a:pPr marL="0" indent="0">
              <a:buNone/>
            </a:pPr>
            <a:r>
              <a:rPr lang="en-SG" sz="2000" dirty="0">
                <a:latin typeface="Arial" panose="020B0604020202020204" pitchFamily="34" charset="0"/>
                <a:cs typeface="Arial" panose="020B0604020202020204" pitchFamily="34" charset="0"/>
              </a:rPr>
              <a:t>PART I</a:t>
            </a:r>
          </a:p>
          <a:p>
            <a:pPr marL="0" indent="0">
              <a:buNone/>
            </a:pPr>
            <a:r>
              <a:rPr lang="en-SG" sz="2000" dirty="0">
                <a:latin typeface="Arial" panose="020B0604020202020204" pitchFamily="34" charset="0"/>
                <a:cs typeface="Arial" panose="020B0604020202020204" pitchFamily="34" charset="0"/>
              </a:rPr>
              <a:t>On a scale of 1-10, how would you measure the intellectual intimacy of your marriage right now?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58A0258-54FA-403A-87FC-D874C974E18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85168" y="1849623"/>
            <a:ext cx="6736015" cy="3631396"/>
          </a:xfrm>
          <a:prstGeom prst="rect">
            <a:avLst/>
          </a:prstGeom>
        </p:spPr>
      </p:pic>
      <p:sp>
        <p:nvSpPr>
          <p:cNvPr id="7" name="Arrow: Up 6">
            <a:extLst>
              <a:ext uri="{FF2B5EF4-FFF2-40B4-BE49-F238E27FC236}">
                <a16:creationId xmlns:a16="http://schemas.microsoft.com/office/drawing/2014/main" id="{E1EF4562-C842-4E9F-A142-50854F48781B}"/>
              </a:ext>
            </a:extLst>
          </p:cNvPr>
          <p:cNvSpPr/>
          <p:nvPr/>
        </p:nvSpPr>
        <p:spPr>
          <a:xfrm rot="2379282">
            <a:off x="9800759" y="3842827"/>
            <a:ext cx="304800" cy="496506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5654469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DDCFE2C-1330-40EE-B5BD-0A4AABEFB043}"/>
              </a:ext>
            </a:extLst>
          </p:cNvPr>
          <p:cNvSpPr txBox="1">
            <a:spLocks/>
          </p:cNvSpPr>
          <p:nvPr/>
        </p:nvSpPr>
        <p:spPr>
          <a:xfrm>
            <a:off x="1828800" y="5257800"/>
            <a:ext cx="9068586" cy="106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4800" kern="1200" cap="none" spc="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pPr algn="ctr"/>
            <a:r>
              <a:rPr lang="en-SG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Introductory video</a:t>
            </a:r>
            <a:endParaRPr lang="en-SG" sz="3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  <a:sym typeface="+mn-ea"/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D655A7B-DED7-4BBF-9EED-0A5982CBDDE1}"/>
              </a:ext>
            </a:extLst>
          </p:cNvPr>
          <p:cNvSpPr txBox="1"/>
          <p:nvPr/>
        </p:nvSpPr>
        <p:spPr>
          <a:xfrm>
            <a:off x="3276600" y="1905000"/>
            <a:ext cx="55626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dirty="0">
                <a:hlinkClick r:id="rId3"/>
              </a:rPr>
              <a:t>https://www.cardinalstudios.org/epic-intimacy-challenge-intellectual-intimacy-3c9f?cid=d95eca4b-932d-4cef-a4a7-5e7e5761cae9&amp;eoid=2147626270</a:t>
            </a:r>
            <a:endParaRPr lang="en-SG" dirty="0"/>
          </a:p>
          <a:p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20823334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182492" cy="2590800"/>
          </a:xfrm>
        </p:spPr>
        <p:txBody>
          <a:bodyPr/>
          <a:lstStyle/>
          <a:p>
            <a:pPr algn="ctr"/>
            <a:r>
              <a:rPr lang="en-SG" altLang="en-US" sz="5400" dirty="0"/>
              <a:t>Couple Discussion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G" b="1" dirty="0">
                <a:latin typeface="Arial" panose="020B0604020202020204" pitchFamily="34" charset="0"/>
                <a:cs typeface="Arial" panose="020B0604020202020204" pitchFamily="34" charset="0"/>
              </a:rPr>
              <a:t>Couple Discussion (5 mins)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103120"/>
            <a:ext cx="10058400" cy="411228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SG" sz="2000" dirty="0">
                <a:latin typeface="Arial" panose="020B0604020202020204" pitchFamily="34" charset="0"/>
                <a:cs typeface="Arial" panose="020B0604020202020204" pitchFamily="34" charset="0"/>
              </a:rPr>
              <a:t>PART II</a:t>
            </a:r>
          </a:p>
          <a:p>
            <a:pPr marL="0" indent="0" algn="l">
              <a:buNone/>
            </a:pPr>
            <a:r>
              <a:rPr lang="en-SG" sz="2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Each of you name 2 strengths and 2 weaknesses in the area of intellectual intimacy for your marriage.</a:t>
            </a:r>
          </a:p>
          <a:p>
            <a:pPr marL="0" indent="0" algn="l">
              <a:buNone/>
            </a:pPr>
            <a:endParaRPr lang="en-SG" sz="2000" b="0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l">
              <a:buNone/>
            </a:pPr>
            <a:r>
              <a:rPr lang="en-SG" sz="2000" dirty="0">
                <a:latin typeface="Arial" panose="020B0604020202020204" pitchFamily="34" charset="0"/>
                <a:cs typeface="Arial" panose="020B0604020202020204" pitchFamily="34" charset="0"/>
              </a:rPr>
              <a:t>Share with your spouse for 5 mins before </a:t>
            </a:r>
            <a:r>
              <a:rPr lang="en-SG" sz="2000">
                <a:latin typeface="Arial" panose="020B0604020202020204" pitchFamily="34" charset="0"/>
                <a:cs typeface="Arial" panose="020B0604020202020204" pitchFamily="34" charset="0"/>
              </a:rPr>
              <a:t>we regroup</a:t>
            </a:r>
            <a:endParaRPr lang="en-SG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l">
              <a:buNone/>
            </a:pPr>
            <a:endParaRPr lang="en-SG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SG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DDCFE2C-1330-40EE-B5BD-0A4AABEFB043}"/>
              </a:ext>
            </a:extLst>
          </p:cNvPr>
          <p:cNvSpPr txBox="1">
            <a:spLocks/>
          </p:cNvSpPr>
          <p:nvPr/>
        </p:nvSpPr>
        <p:spPr>
          <a:xfrm>
            <a:off x="1828800" y="5257800"/>
            <a:ext cx="9068586" cy="1066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4800" kern="1200" cap="none" spc="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pPr algn="ctr"/>
            <a:r>
              <a:rPr lang="en-SG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Watch “</a:t>
            </a:r>
            <a:r>
              <a:rPr lang="en-SG" sz="36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Start by Changing Your Perspective</a:t>
            </a:r>
            <a:r>
              <a:rPr lang="en-SG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” video (#2)</a:t>
            </a:r>
            <a:endParaRPr lang="en-SG" sz="3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  <a:sym typeface="+mn-ea"/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D655A7B-DED7-4BBF-9EED-0A5982CBDDE1}"/>
              </a:ext>
            </a:extLst>
          </p:cNvPr>
          <p:cNvSpPr txBox="1"/>
          <p:nvPr/>
        </p:nvSpPr>
        <p:spPr>
          <a:xfrm>
            <a:off x="3276600" y="1905000"/>
            <a:ext cx="55626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dirty="0">
                <a:hlinkClick r:id="rId3"/>
              </a:rPr>
              <a:t>https://www.cardinalstudios.org/epic-intimacy-challenge-intellectual-intimacy-3c9f?cid=d95eca4b-932d-4cef-a4a7-5e7e5761cae9&amp;eoid=2147626270</a:t>
            </a:r>
            <a:endParaRPr lang="en-SG" dirty="0"/>
          </a:p>
          <a:p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5951177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182492" cy="2590800"/>
          </a:xfrm>
        </p:spPr>
        <p:txBody>
          <a:bodyPr/>
          <a:lstStyle/>
          <a:p>
            <a:pPr algn="ctr"/>
            <a:r>
              <a:rPr lang="en-SG" altLang="en-US" sz="5400" dirty="0"/>
              <a:t>Couple Discussion &amp; Group Sharing 2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0645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SG" b="1" dirty="0">
                <a:latin typeface="Arial" panose="020B0604020202020204" pitchFamily="34" charset="0"/>
                <a:cs typeface="Arial" panose="020B0604020202020204" pitchFamily="34" charset="0"/>
              </a:rPr>
              <a:t>Discuss &amp; Share (10 mins)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103120"/>
            <a:ext cx="10058400" cy="411228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SG" sz="2000" dirty="0">
                <a:latin typeface="Arial" panose="020B0604020202020204" pitchFamily="34" charset="0"/>
                <a:cs typeface="Arial" panose="020B0604020202020204" pitchFamily="34" charset="0"/>
              </a:rPr>
              <a:t>PART III</a:t>
            </a:r>
          </a:p>
          <a:p>
            <a:pPr marL="0" indent="0" algn="l">
              <a:buNone/>
            </a:pPr>
            <a:r>
              <a:rPr lang="en-SG" sz="2000" dirty="0">
                <a:latin typeface="Arial" panose="020B0604020202020204" pitchFamily="34" charset="0"/>
                <a:cs typeface="Arial" panose="020B0604020202020204" pitchFamily="34" charset="0"/>
              </a:rPr>
              <a:t>1. Identify a recent/recurrent point of conflict in your marriage.</a:t>
            </a:r>
          </a:p>
          <a:p>
            <a:pPr marL="0" indent="0" algn="l">
              <a:buNone/>
            </a:pPr>
            <a:r>
              <a:rPr lang="en-SG" sz="2000" dirty="0">
                <a:latin typeface="Arial" panose="020B0604020202020204" pitchFamily="34" charset="0"/>
                <a:cs typeface="Arial" panose="020B0604020202020204" pitchFamily="34" charset="0"/>
              </a:rPr>
              <a:t>2. Each of you identify the feeling behind this conflict. Share deeply why you feel this way. (The other spouse listens intently.)</a:t>
            </a:r>
          </a:p>
          <a:p>
            <a:pPr marL="0" indent="0">
              <a:buNone/>
            </a:pPr>
            <a:endParaRPr lang="en-SG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SG" sz="2000" dirty="0">
                <a:latin typeface="Arial" panose="020B0604020202020204" pitchFamily="34" charset="0"/>
                <a:cs typeface="Arial" panose="020B0604020202020204" pitchFamily="34" charset="0"/>
              </a:rPr>
              <a:t>3. At the end of the dialogue, each ask the other, “What do you love about me?”</a:t>
            </a:r>
          </a:p>
          <a:p>
            <a:pPr marL="0" indent="0">
              <a:buNone/>
            </a:pPr>
            <a:r>
              <a:rPr lang="en-SG" sz="2000" dirty="0">
                <a:latin typeface="Arial" panose="020B0604020202020204" pitchFamily="34" charset="0"/>
                <a:cs typeface="Arial" panose="020B0604020202020204" pitchFamily="34" charset="0"/>
              </a:rPr>
              <a:t>Tell your spouse: “What I love about you is _____?”</a:t>
            </a:r>
          </a:p>
          <a:p>
            <a:pPr marL="0" indent="0">
              <a:buNone/>
            </a:pPr>
            <a:endParaRPr lang="en-SG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SG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SG" sz="2000" dirty="0">
                <a:latin typeface="Arial" panose="020B0604020202020204" pitchFamily="34" charset="0"/>
                <a:cs typeface="Arial" panose="020B0604020202020204" pitchFamily="34" charset="0"/>
              </a:rPr>
              <a:t>Share with your spouse for 10 mins before we regroup</a:t>
            </a:r>
          </a:p>
          <a:p>
            <a:pPr marL="0" indent="0">
              <a:buNone/>
            </a:pPr>
            <a:endParaRPr lang="en-SG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724500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Savon_16x9</Template>
  <TotalTime>368</TotalTime>
  <Words>280</Words>
  <Application>Microsoft Office PowerPoint</Application>
  <PresentationFormat>Widescreen</PresentationFormat>
  <Paragraphs>35</Paragraphs>
  <Slides>10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Century Gothic</vt:lpstr>
      <vt:lpstr>Garamond</vt:lpstr>
      <vt:lpstr>Savon</vt:lpstr>
      <vt:lpstr>PowerPoint Presentation</vt:lpstr>
      <vt:lpstr>Opening Prayer</vt:lpstr>
      <vt:lpstr>Couple Discussion (2 mins)</vt:lpstr>
      <vt:lpstr>PowerPoint Presentation</vt:lpstr>
      <vt:lpstr>Couple Discussion</vt:lpstr>
      <vt:lpstr>Couple Discussion (5 mins)</vt:lpstr>
      <vt:lpstr>PowerPoint Presentation</vt:lpstr>
      <vt:lpstr>Couple Discussion &amp; Group Sharing 2</vt:lpstr>
      <vt:lpstr>Discuss &amp; Share (10 mins)</vt:lpstr>
      <vt:lpstr>Closing Prayer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Bernard Thio</dc:creator>
  <cp:lastModifiedBy>Michael Dawson</cp:lastModifiedBy>
  <cp:revision>188</cp:revision>
  <dcterms:created xsi:type="dcterms:W3CDTF">2015-10-08T02:15:00Z</dcterms:created>
  <dcterms:modified xsi:type="dcterms:W3CDTF">2022-01-16T09:30:28Z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1033-11.2.0.9635</vt:lpwstr>
  </property>
  <property fmtid="{D5CDD505-2E9C-101B-9397-08002B2CF9AE}" pid="3" name="MSIP_Label_3f9331f7-95a2-472a-92bc-d73219eb516b_Enabled">
    <vt:lpwstr>True</vt:lpwstr>
  </property>
  <property fmtid="{D5CDD505-2E9C-101B-9397-08002B2CF9AE}" pid="4" name="MSIP_Label_3f9331f7-95a2-472a-92bc-d73219eb516b_SiteId">
    <vt:lpwstr>0b11c524-9a1c-4e1b-84cb-6336aefc2243</vt:lpwstr>
  </property>
  <property fmtid="{D5CDD505-2E9C-101B-9397-08002B2CF9AE}" pid="5" name="MSIP_Label_3f9331f7-95a2-472a-92bc-d73219eb516b_Owner">
    <vt:lpwstr>Yunita_TAN@pub.gov.sg</vt:lpwstr>
  </property>
  <property fmtid="{D5CDD505-2E9C-101B-9397-08002B2CF9AE}" pid="6" name="MSIP_Label_3f9331f7-95a2-472a-92bc-d73219eb516b_SetDate">
    <vt:lpwstr>2020-05-23T08:26:28.2945703Z</vt:lpwstr>
  </property>
  <property fmtid="{D5CDD505-2E9C-101B-9397-08002B2CF9AE}" pid="7" name="MSIP_Label_3f9331f7-95a2-472a-92bc-d73219eb516b_Name">
    <vt:lpwstr>CONFIDENTIAL</vt:lpwstr>
  </property>
  <property fmtid="{D5CDD505-2E9C-101B-9397-08002B2CF9AE}" pid="8" name="MSIP_Label_3f9331f7-95a2-472a-92bc-d73219eb516b_Application">
    <vt:lpwstr>Microsoft Azure Information Protection</vt:lpwstr>
  </property>
  <property fmtid="{D5CDD505-2E9C-101B-9397-08002B2CF9AE}" pid="9" name="MSIP_Label_3f9331f7-95a2-472a-92bc-d73219eb516b_ActionId">
    <vt:lpwstr>f6deb761-dfda-4c40-8ead-f9f2be3b97a8</vt:lpwstr>
  </property>
  <property fmtid="{D5CDD505-2E9C-101B-9397-08002B2CF9AE}" pid="10" name="MSIP_Label_3f9331f7-95a2-472a-92bc-d73219eb516b_Extended_MSFT_Method">
    <vt:lpwstr>Automatic</vt:lpwstr>
  </property>
  <property fmtid="{D5CDD505-2E9C-101B-9397-08002B2CF9AE}" pid="11" name="MSIP_Label_4f288355-fb4c-44cd-b9ca-40cfc2aee5f8_Enabled">
    <vt:lpwstr>True</vt:lpwstr>
  </property>
  <property fmtid="{D5CDD505-2E9C-101B-9397-08002B2CF9AE}" pid="12" name="MSIP_Label_4f288355-fb4c-44cd-b9ca-40cfc2aee5f8_SiteId">
    <vt:lpwstr>0b11c524-9a1c-4e1b-84cb-6336aefc2243</vt:lpwstr>
  </property>
  <property fmtid="{D5CDD505-2E9C-101B-9397-08002B2CF9AE}" pid="13" name="MSIP_Label_4f288355-fb4c-44cd-b9ca-40cfc2aee5f8_Owner">
    <vt:lpwstr>Yunita_TAN@pub.gov.sg</vt:lpwstr>
  </property>
  <property fmtid="{D5CDD505-2E9C-101B-9397-08002B2CF9AE}" pid="14" name="MSIP_Label_4f288355-fb4c-44cd-b9ca-40cfc2aee5f8_SetDate">
    <vt:lpwstr>2020-05-23T08:26:28.2945703Z</vt:lpwstr>
  </property>
  <property fmtid="{D5CDD505-2E9C-101B-9397-08002B2CF9AE}" pid="15" name="MSIP_Label_4f288355-fb4c-44cd-b9ca-40cfc2aee5f8_Name">
    <vt:lpwstr>NON-SENSITIVE</vt:lpwstr>
  </property>
  <property fmtid="{D5CDD505-2E9C-101B-9397-08002B2CF9AE}" pid="16" name="MSIP_Label_4f288355-fb4c-44cd-b9ca-40cfc2aee5f8_Application">
    <vt:lpwstr>Microsoft Azure Information Protection</vt:lpwstr>
  </property>
  <property fmtid="{D5CDD505-2E9C-101B-9397-08002B2CF9AE}" pid="17" name="MSIP_Label_4f288355-fb4c-44cd-b9ca-40cfc2aee5f8_ActionId">
    <vt:lpwstr>f6deb761-dfda-4c40-8ead-f9f2be3b97a8</vt:lpwstr>
  </property>
  <property fmtid="{D5CDD505-2E9C-101B-9397-08002B2CF9AE}" pid="18" name="MSIP_Label_4f288355-fb4c-44cd-b9ca-40cfc2aee5f8_Parent">
    <vt:lpwstr>3f9331f7-95a2-472a-92bc-d73219eb516b</vt:lpwstr>
  </property>
  <property fmtid="{D5CDD505-2E9C-101B-9397-08002B2CF9AE}" pid="19" name="MSIP_Label_4f288355-fb4c-44cd-b9ca-40cfc2aee5f8_Extended_MSFT_Method">
    <vt:lpwstr>Automatic</vt:lpwstr>
  </property>
  <property fmtid="{D5CDD505-2E9C-101B-9397-08002B2CF9AE}" pid="20" name="Sensitivity">
    <vt:lpwstr>CONFIDENTIAL NON-SENSITIVE</vt:lpwstr>
  </property>
</Properties>
</file>