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351" r:id="rId3"/>
    <p:sldId id="326" r:id="rId4"/>
    <p:sldId id="409" r:id="rId5"/>
    <p:sldId id="397" r:id="rId6"/>
    <p:sldId id="353" r:id="rId7"/>
    <p:sldId id="374" r:id="rId8"/>
    <p:sldId id="356" r:id="rId9"/>
    <p:sldId id="354" r:id="rId10"/>
    <p:sldId id="367" r:id="rId12"/>
    <p:sldId id="357" r:id="rId13"/>
    <p:sldId id="392" r:id="rId14"/>
    <p:sldId id="394" r:id="rId15"/>
    <p:sldId id="410" r:id="rId16"/>
    <p:sldId id="387" r:id="rId17"/>
    <p:sldId id="388" r:id="rId18"/>
  </p:sldIdLst>
  <p:sldSz cx="12192000" cy="6858000"/>
  <p:notesSz cx="6858000" cy="9144000"/>
  <p:defaultTextStyle>
    <a:defPPr>
      <a:defRPr lang="en-US"/>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showGuides="1">
      <p:cViewPr varScale="1">
        <p:scale>
          <a:sx n="69" d="100"/>
          <a:sy n="69" d="100"/>
        </p:scale>
        <p:origin x="-138" y="-102"/>
      </p:cViewPr>
      <p:guideLst>
        <p:guide orient="horz" pos="2211"/>
        <p:guide pos="3775"/>
      </p:guideLst>
    </p:cSldViewPr>
  </p:slideViewPr>
  <p:gridSpacing cx="71999" cy="719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p>
            <a:pPr lvl="0" indent="0"/>
            <a:endParaRPr lang="en-US" altLang="en-US" sz="120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p>
            <a:pPr lvl="0" indent="0" algn="r"/>
            <a:fld id="{BB962C8B-B14F-4D97-AF65-F5344CB8AC3E}" type="datetime1">
              <a:rPr lang="en-US" altLang="en-US" sz="1200"/>
            </a:fld>
            <a:endParaRPr lang="en-US" altLang="en-US" sz="1200"/>
          </a:p>
        </p:txBody>
      </p:sp>
      <p:sp>
        <p:nvSpPr>
          <p:cNvPr id="2052" name="Slide Image Placeholder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2053" name="Notes Placeholder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p>
            <a:pPr lvl="0"/>
            <a:r>
              <a:rPr lang="en-US" altLang="en-US"/>
              <a:t>Click to edit Master text styles</a:t>
            </a:r>
            <a:endParaRPr lang="en-US" altLang="en-US"/>
          </a:p>
          <a:p>
            <a:pPr lvl="1" indent="0"/>
            <a:r>
              <a:rPr lang="en-US" altLang="en-US"/>
              <a:t>Second level</a:t>
            </a:r>
            <a:endParaRPr lang="en-US" altLang="en-US"/>
          </a:p>
          <a:p>
            <a:pPr lvl="2" indent="0"/>
            <a:r>
              <a:rPr lang="en-US" altLang="en-US"/>
              <a:t>Third level</a:t>
            </a:r>
            <a:endParaRPr lang="en-US" altLang="en-US"/>
          </a:p>
          <a:p>
            <a:pPr lvl="3" indent="0"/>
            <a:r>
              <a:rPr lang="en-US" altLang="en-US"/>
              <a:t>Fourth level</a:t>
            </a:r>
            <a:endParaRPr lang="en-US" altLang="en-US"/>
          </a:p>
          <a:p>
            <a:pPr lvl="4" indent="0"/>
            <a:r>
              <a:rPr lang="en-US" altLang="en-US"/>
              <a:t>Fifth level</a:t>
            </a:r>
            <a:endParaRPr lang="en-US" altLang="en-US"/>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p>
            <a:pPr lvl="0" indent="0"/>
            <a:endParaRPr lang="en-US" altLang="en-US" sz="1200"/>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p>
            <a:pPr lvl="0" indent="0" algn="r"/>
            <a:fld id="{9A0DB2DC-4C9A-4742-B13C-FB6460FD3503}" type="slidenum">
              <a:rPr lang="en-US" altLang="en-US" sz="1200"/>
            </a:fld>
            <a:endParaRPr lang="en-US" altLang="en-US" sz="120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Slide Image Placeholder 1"/>
          <p:cNvSpPr>
            <a:spLocks noGrp="1" noRot="1"/>
          </p:cNvSpPr>
          <p:nvPr>
            <p:ph type="sldImg"/>
          </p:nvPr>
        </p:nvSpPr>
        <p:spPr/>
      </p:sp>
      <p:sp>
        <p:nvSpPr>
          <p:cNvPr id="10242" name="Text Placeholder 2"/>
          <p:cNvSpPr>
            <a:spLocks noGrp="1"/>
          </p:cNvSpPr>
          <p:nvPr>
            <p:ph type="body"/>
          </p:nvPr>
        </p:nvSpPr>
        <p:spPr/>
        <p:txBody>
          <a:bodyPr lIns="91440" tIns="45720" rIns="91440" bIns="45720" anchor="t"/>
          <a:p>
            <a:pPr lvl="0"/>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p:nvPr>
        </p:nvSpPr>
        <p:spPr/>
      </p:sp>
      <p:sp>
        <p:nvSpPr>
          <p:cNvPr id="3" name="Text Placeholder 2"/>
          <p:cNvSpPr/>
          <p:nvPr>
            <p:ph type="body"/>
          </p:nvPr>
        </p:nvSpPr>
        <p:spPr/>
        <p:txBody>
          <a:bodyPr/>
          <a:p>
            <a:r>
              <a:rPr lang="en-SG" altLang="en-US"/>
              <a:t>2. I</a:t>
            </a:r>
            <a:r>
              <a:rPr lang="en-US"/>
              <a:t>t involves looking at the inner workings of your marriage—the way your personality interacts with your spouse</a:t>
            </a:r>
            <a:r>
              <a:rPr lang="en-SG" altLang="en-US"/>
              <a:t>'</a:t>
            </a:r>
            <a:r>
              <a:rPr lang="en-US"/>
              <a:t>s—to discover the root causes of your conflict. It means not settling for surface appearances where your marriage is concerned.</a:t>
            </a:r>
            <a:endParaRPr lang="en-US"/>
          </a:p>
          <a:p>
            <a:r>
              <a:rPr lang="en-US"/>
              <a:t>These things might </a:t>
            </a:r>
            <a:endParaRPr lang="en-US"/>
          </a:p>
          <a:p>
            <a:r>
              <a:rPr lang="en-US"/>
              <a:t>be difficult for them to admit out loud.</a:t>
            </a:r>
            <a:endParaRPr lang="en-US"/>
          </a:p>
          <a:p>
            <a:r>
              <a:rPr lang="en-US"/>
              <a:t>• They</a:t>
            </a:r>
            <a:r>
              <a:rPr lang="en-SG" altLang="en-US"/>
              <a:t>'</a:t>
            </a:r>
            <a:r>
              <a:rPr lang="en-US"/>
              <a:t>re not sure what to look for.</a:t>
            </a:r>
            <a:endParaRPr lang="en-US"/>
          </a:p>
          <a:p>
            <a:r>
              <a:rPr lang="en-US"/>
              <a:t>• They</a:t>
            </a:r>
            <a:r>
              <a:rPr lang="en-SG" altLang="en-US"/>
              <a:t>'</a:t>
            </a:r>
            <a:r>
              <a:rPr lang="en-US"/>
              <a:t>re afraid of finding a serious problem.</a:t>
            </a:r>
            <a:endParaRPr lang="en-US"/>
          </a:p>
          <a:p>
            <a:r>
              <a:rPr lang="en-US"/>
              <a:t>• They don</a:t>
            </a:r>
            <a:r>
              <a:rPr lang="en-SG" altLang="en-US"/>
              <a:t>'</a:t>
            </a:r>
            <a:r>
              <a:rPr lang="en-US"/>
              <a:t>t have the motivation or energy to fix the potentially serious problem that may be under there.</a:t>
            </a:r>
            <a:endParaRPr lang="en-US"/>
          </a:p>
          <a:p>
            <a:r>
              <a:rPr lang="en-US"/>
              <a:t>• They prefer to maintain the illusion that everything is running smoothly.</a:t>
            </a:r>
            <a:endParaRPr lang="en-US"/>
          </a:p>
          <a:p>
            <a:endParaRPr lang="en-US"/>
          </a:p>
          <a:p>
            <a:r>
              <a:rPr lang="en-SG" altLang="en-US"/>
              <a:t>3. </a:t>
            </a:r>
            <a:r>
              <a:rPr lang="en-US"/>
              <a:t>Use any or all of the following suggestions to supplement your group members’ responses.</a:t>
            </a:r>
            <a:endParaRPr lang="en-US"/>
          </a:p>
          <a:p>
            <a:r>
              <a:rPr lang="en-US"/>
              <a:t>• Conflict is a normal part of any relationship.</a:t>
            </a:r>
            <a:endParaRPr lang="en-US"/>
          </a:p>
          <a:p>
            <a:r>
              <a:rPr lang="en-US"/>
              <a:t>• No one really “wins” a conflict.</a:t>
            </a:r>
            <a:endParaRPr lang="en-US"/>
          </a:p>
          <a:p>
            <a:r>
              <a:rPr lang="en-US"/>
              <a:t>• Being right is much less important than being kind.</a:t>
            </a:r>
            <a:endParaRPr lang="en-US"/>
          </a:p>
          <a:p>
            <a:r>
              <a:rPr lang="en-US"/>
              <a:t>• Some things can never be un-said.</a:t>
            </a:r>
            <a:endParaRPr lang="en-US"/>
          </a:p>
          <a:p>
            <a:r>
              <a:rPr lang="en-US"/>
              <a:t>• Never let a conflict extend past bedtime.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p:nvPr>
        </p:nvSpPr>
        <p:spPr/>
      </p:sp>
      <p:sp>
        <p:nvSpPr>
          <p:cNvPr id="3" name="Text Placeholder 2"/>
          <p:cNvSpPr/>
          <p:nvPr>
            <p:ph type="body"/>
          </p:nvPr>
        </p:nvSpPr>
        <p:spPr/>
        <p:txBody>
          <a:bodyPr/>
          <a:p>
            <a:r>
              <a:rPr lang="en-SG" altLang="en-US"/>
              <a:t>Talk briefly about how you and your spouse resolved conflict when you first started dating. Did one or both of </a:t>
            </a:r>
            <a:endParaRPr lang="en-SG" altLang="en-US"/>
          </a:p>
          <a:p>
            <a:r>
              <a:rPr lang="en-SG" altLang="en-US"/>
              <a:t>you keep your annoyances and hurt feelings to yourself, for fear of hurting the relationship? Was there a lot </a:t>
            </a:r>
            <a:endParaRPr lang="en-SG" altLang="en-US"/>
          </a:p>
          <a:p>
            <a:r>
              <a:rPr lang="en-SG" altLang="en-US"/>
              <a:t>of drama involved? Did it include a lot of crying, screaming, or hurling angry accusations at each other? How </a:t>
            </a:r>
            <a:endParaRPr lang="en-SG" altLang="en-US"/>
          </a:p>
          <a:p>
            <a:r>
              <a:rPr lang="en-SG" altLang="en-US"/>
              <a:t>did that work out for you? How do you deal with conflict now?</a:t>
            </a:r>
            <a:endParaRPr lang="en-SG" altLang="en-US"/>
          </a:p>
          <a:p>
            <a:r>
              <a:rPr lang="en-SG" altLang="en-US"/>
              <a:t>Encourage spouses to talk about their own early experiences with conflict: the mistakes they made, as well as the </a:t>
            </a:r>
            <a:endParaRPr lang="en-SG" altLang="en-US"/>
          </a:p>
          <a:p>
            <a:r>
              <a:rPr lang="en-SG" altLang="en-US"/>
              <a:t>things they learned about one another in the process. Ask them to consider why their conflict-resolution strate_x0002_gies have changed (if indeed they have changed).</a:t>
            </a:r>
            <a:endParaRPr lang="en-SG" altLang="en-US"/>
          </a:p>
          <a:p>
            <a:endParaRPr lang="en-SG" altLang="en-US"/>
          </a:p>
          <a:p>
            <a:r>
              <a:rPr lang="en-SG" altLang="en-US"/>
              <a:t>2. Encourage openness and honesty on the part of both spouses here. If one feels satisfied that they have no </a:t>
            </a:r>
            <a:endParaRPr lang="en-SG" altLang="en-US"/>
          </a:p>
          <a:p>
            <a:r>
              <a:rPr lang="en-SG" altLang="en-US"/>
              <a:t>more to learn about conflict resolution and the other believes they still have a lot to learn, both should feel </a:t>
            </a:r>
            <a:endParaRPr lang="en-SG" altLang="en-US"/>
          </a:p>
          <a:p>
            <a:r>
              <a:rPr lang="en-SG" altLang="en-US"/>
              <a:t>free to express their opinions.</a:t>
            </a:r>
            <a:endParaRPr lang="en-SG"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pPr fontAlgn="auto"/>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609600" y="274638"/>
            <a:ext cx="8070574"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Table Placeholder 2"/>
          <p:cNvSpPr>
            <a:spLocks noGrp="1"/>
          </p:cNvSpPr>
          <p:nvPr>
            <p:ph type="tbl" idx="1"/>
          </p:nvPr>
        </p:nvSpPr>
        <p:spPr/>
        <p:txBody>
          <a:bodyPr/>
          <a:lstStyle/>
          <a:p>
            <a:pPr fontAlgn="base"/>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sz="half" idx="1"/>
          </p:nvPr>
        </p:nvSpPr>
        <p:spPr>
          <a:xfrm>
            <a:off x="838200" y="1825625"/>
            <a:ext cx="5181600" cy="435133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6172200" y="1825625"/>
            <a:ext cx="5181600" cy="435133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4500"/>
            </a:lvl1p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609600" y="1600200"/>
            <a:ext cx="5376672"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6205728" y="1600200"/>
            <a:ext cx="5376672"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839788" y="2505075"/>
            <a:ext cx="5157787"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6172200" y="2505075"/>
            <a:ext cx="5183188"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lvl="0"/>
            <a:endParaRPr lang="en-US" altLang="en-US">
              <a:sym typeface="Georgia" panose="02040502050405020303" pitchFamily="2" charset="0"/>
            </a:endParaRPr>
          </a:p>
        </p:txBody>
      </p:sp>
      <p:sp>
        <p:nvSpPr>
          <p:cNvPr id="8" name="Footer Placeholder 7"/>
          <p:cNvSpPr>
            <a:spLocks noGrp="1"/>
          </p:cNvSpPr>
          <p:nvPr>
            <p:ph type="ftr" sz="quarter" idx="11"/>
          </p:nvPr>
        </p:nvSpPr>
        <p:spPr/>
        <p:txBody>
          <a:bodyPr/>
          <a:p>
            <a:pPr lvl="0"/>
            <a:endParaRPr lang="en-US" altLang="en-US">
              <a:sym typeface="Georgia" panose="02040502050405020303" pitchFamily="2" charset="0"/>
            </a:endParaRPr>
          </a:p>
        </p:txBody>
      </p:sp>
      <p:sp>
        <p:nvSpPr>
          <p:cNvPr id="9" name="Slide Number Placeholder 8"/>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lvl="0"/>
            <a:endParaRPr lang="en-US" altLang="en-US">
              <a:sym typeface="Georgia" panose="02040502050405020303" pitchFamily="2" charset="0"/>
            </a:endParaRPr>
          </a:p>
        </p:txBody>
      </p:sp>
      <p:sp>
        <p:nvSpPr>
          <p:cNvPr id="4" name="Footer Placeholder 3"/>
          <p:cNvSpPr>
            <a:spLocks noGrp="1"/>
          </p:cNvSpPr>
          <p:nvPr>
            <p:ph type="ftr" sz="quarter" idx="11"/>
          </p:nvPr>
        </p:nvSpPr>
        <p:spPr/>
        <p:txBody>
          <a:bodyPr/>
          <a:p>
            <a:pPr lvl="0"/>
            <a:endParaRPr lang="en-US" altLang="en-US">
              <a:sym typeface="Georgia" panose="02040502050405020303" pitchFamily="2" charset="0"/>
            </a:endParaRPr>
          </a:p>
        </p:txBody>
      </p:sp>
      <p:sp>
        <p:nvSpPr>
          <p:cNvPr id="5" name="Slide Number Placeholder 4"/>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a:endParaRPr lang="en-US" altLang="en-US">
              <a:sym typeface="Georgia" panose="02040502050405020303" pitchFamily="2" charset="0"/>
            </a:endParaRPr>
          </a:p>
        </p:txBody>
      </p:sp>
      <p:sp>
        <p:nvSpPr>
          <p:cNvPr id="3" name="Footer Placeholder 2"/>
          <p:cNvSpPr>
            <a:spLocks noGrp="1"/>
          </p:cNvSpPr>
          <p:nvPr>
            <p:ph type="ftr" sz="quarter" idx="11"/>
          </p:nvPr>
        </p:nvSpPr>
        <p:spPr/>
        <p:txBody>
          <a:bodyPr/>
          <a:p>
            <a:pPr lvl="0"/>
            <a:endParaRPr lang="en-US" altLang="en-US">
              <a:sym typeface="Georgia" panose="02040502050405020303" pitchFamily="2" charset="0"/>
            </a:endParaRPr>
          </a:p>
        </p:txBody>
      </p:sp>
      <p:sp>
        <p:nvSpPr>
          <p:cNvPr id="4" name="Slide Number Placeholder 3"/>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pic>
        <p:nvPicPr>
          <p:cNvPr id="1026" name="Picture 7" descr="CEP BG8.jpg"/>
          <p:cNvPicPr>
            <a:picLocks noChangeAspect="1"/>
          </p:cNvPicPr>
          <p:nvPr/>
        </p:nvPicPr>
        <p:blipFill>
          <a:blip r:embed="rId14"/>
          <a:stretch>
            <a:fillRect/>
          </a:stretch>
        </p:blipFill>
        <p:spPr>
          <a:xfrm>
            <a:off x="334963" y="188913"/>
            <a:ext cx="11522075" cy="6480175"/>
          </a:xfrm>
          <a:prstGeom prst="rect">
            <a:avLst/>
          </a:prstGeom>
          <a:noFill/>
          <a:ln w="9525">
            <a:noFill/>
          </a:ln>
        </p:spPr>
      </p:pic>
      <p:sp>
        <p:nvSpPr>
          <p:cNvPr id="1027" name="Rectangle 2"/>
          <p:cNvSpPr>
            <a:spLocks noGrp="1"/>
          </p:cNvSpPr>
          <p:nvPr>
            <p:ph type="title"/>
          </p:nvPr>
        </p:nvSpPr>
        <p:spPr>
          <a:xfrm>
            <a:off x="609600" y="274638"/>
            <a:ext cx="10972800" cy="1143000"/>
          </a:xfrm>
          <a:prstGeom prst="rect">
            <a:avLst/>
          </a:prstGeom>
          <a:noFill/>
          <a:ln w="9525">
            <a:noFill/>
          </a:ln>
        </p:spPr>
        <p:txBody>
          <a:bodyPr wrap="square" anchor="ctr"/>
          <a:p>
            <a:pPr lvl="0" indent="0"/>
            <a:r>
              <a:rPr lang="en-US" altLang="en-US"/>
              <a:t>Click to edit Master title style</a:t>
            </a:r>
            <a:endParaRPr lang="en-US" altLang="en-US"/>
          </a:p>
        </p:txBody>
      </p:sp>
      <p:sp>
        <p:nvSpPr>
          <p:cNvPr id="1028" name="Rectangle 3"/>
          <p:cNvSpPr>
            <a:spLocks noGrp="1"/>
          </p:cNvSpPr>
          <p:nvPr>
            <p:ph type="body"/>
          </p:nvPr>
        </p:nvSpPr>
        <p:spPr>
          <a:xfrm>
            <a:off x="609600" y="1600200"/>
            <a:ext cx="10972800" cy="4525963"/>
          </a:xfrm>
          <a:prstGeom prst="rect">
            <a:avLst/>
          </a:prstGeom>
          <a:noFill/>
          <a:ln w="9525">
            <a:noFill/>
          </a:ln>
        </p:spPr>
        <p:txBody>
          <a:bodyPr wrap="square" anchor="t"/>
          <a:p>
            <a:pPr lvl="0" indent="-342900"/>
            <a:r>
              <a:rPr lang="en-US" altLang="en-US"/>
              <a:t>Click to edit Master text styles</a:t>
            </a:r>
            <a:endParaRPr lang="en-US" altLang="en-US"/>
          </a:p>
        </p:txBody>
      </p:sp>
      <p:sp>
        <p:nvSpPr>
          <p:cNvPr id="1029" name="Rectangle 4"/>
          <p:cNvSpPr/>
          <p:nvPr>
            <p:ph type="dt" sz="half" idx="2"/>
          </p:nvPr>
        </p:nvSpPr>
        <p:spPr>
          <a:xfrm>
            <a:off x="609600" y="6245225"/>
            <a:ext cx="2844800" cy="476250"/>
          </a:xfrm>
          <a:prstGeom prst="rect">
            <a:avLst/>
          </a:prstGeom>
          <a:noFill/>
          <a:ln w="9525">
            <a:noFill/>
          </a:ln>
        </p:spPr>
        <p:txBody>
          <a:bodyPr lIns="90170" tIns="46990" rIns="90170" bIns="46990"/>
          <a:lstStyle>
            <a:lvl1pPr indent="0">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0" name="Rectangle 5"/>
          <p:cNvSpPr>
            <a:spLocks noGrp="1"/>
          </p:cNvSpPr>
          <p:nvPr>
            <p:ph type="ftr" sz="quarter" idx="3"/>
          </p:nvPr>
        </p:nvSpPr>
        <p:spPr>
          <a:xfrm>
            <a:off x="4165600" y="6245225"/>
            <a:ext cx="3860800" cy="476250"/>
          </a:xfrm>
          <a:prstGeom prst="rect">
            <a:avLst/>
          </a:prstGeom>
          <a:noFill/>
          <a:ln w="9525">
            <a:noFill/>
          </a:ln>
        </p:spPr>
        <p:txBody>
          <a:bodyPr vert="horz" wrap="square" anchor="t"/>
          <a:lstStyle>
            <a:lvl1pPr indent="0" algn="ctr">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1" name="Rectangle 6"/>
          <p:cNvSpPr>
            <a:spLocks noGrp="1"/>
          </p:cNvSpPr>
          <p:nvPr>
            <p:ph type="sldNum" sz="quarter" idx="4"/>
          </p:nvPr>
        </p:nvSpPr>
        <p:spPr>
          <a:xfrm>
            <a:off x="8737600" y="6245225"/>
            <a:ext cx="2844800" cy="476250"/>
          </a:xfrm>
          <a:prstGeom prst="rect">
            <a:avLst/>
          </a:prstGeom>
          <a:noFill/>
          <a:ln w="9525">
            <a:noFill/>
          </a:ln>
        </p:spPr>
        <p:txBody>
          <a:bodyPr vert="horz" wrap="square" anchor="t"/>
          <a:lstStyle>
            <a:lvl1pPr algn="r">
              <a:defRPr sz="1400">
                <a:latin typeface="Georgia" panose="02040502050405020303" pitchFamily="2" charset="0"/>
              </a:defRPr>
            </a:lvl1p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eaLnBrk="0" latinLnBrk="0" hangingPunct="0">
        <a:lnSpc>
          <a:spcPct val="100000"/>
        </a:lnSpc>
        <a:spcBef>
          <a:spcPct val="0"/>
        </a:spcBef>
        <a:spcAft>
          <a:spcPct val="0"/>
        </a:spcAft>
        <a:buClr>
          <a:srgbClr val="000000"/>
        </a:buClr>
        <a:buNone/>
        <a:defRPr sz="4000"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Title 3"/>
          <p:cNvSpPr>
            <a:spLocks noGrp="1"/>
          </p:cNvSpPr>
          <p:nvPr>
            <p:ph type="ctrTitle"/>
          </p:nvPr>
        </p:nvSpPr>
        <p:spPr/>
        <p:txBody>
          <a:bodyPr wrap="square" anchor="b"/>
          <a:p>
            <a:pPr>
              <a:buNone/>
            </a:pPr>
            <a:r>
              <a:rPr lang="en-SG" altLang="en-US" kern="1200" dirty="0">
                <a:latin typeface="+mj-lt"/>
                <a:ea typeface="+mj-ea"/>
                <a:cs typeface="+mj-cs"/>
                <a:sym typeface="Arial" panose="020B0604020202020204" pitchFamily="34" charset="0"/>
              </a:rPr>
              <a:t>Conflict and Communication</a:t>
            </a:r>
            <a:br>
              <a:rPr lang="en-SG" altLang="en-US" kern="1200" dirty="0">
                <a:latin typeface="+mj-lt"/>
                <a:ea typeface="+mj-ea"/>
                <a:cs typeface="+mj-cs"/>
                <a:sym typeface="Arial" panose="020B0604020202020204" pitchFamily="34" charset="0"/>
              </a:rPr>
            </a:br>
            <a:endParaRPr lang="en-SG" altLang="en-US" kern="1200">
              <a:latin typeface="+mj-lt"/>
              <a:ea typeface="+mj-ea"/>
              <a:cs typeface="+mj-cs"/>
              <a:sym typeface="Arial" panose="020B0604020202020204" pitchFamily="34" charset="0"/>
            </a:endParaRPr>
          </a:p>
        </p:txBody>
      </p:sp>
      <p:sp>
        <p:nvSpPr>
          <p:cNvPr id="3074" name="Subtitle 4"/>
          <p:cNvSpPr>
            <a:spLocks noGrp="1"/>
          </p:cNvSpPr>
          <p:nvPr>
            <p:ph type="subTitle" idx="1"/>
          </p:nvPr>
        </p:nvSpPr>
        <p:spPr/>
        <p:txBody>
          <a:bodyPr wrap="square" anchor="t"/>
          <a:p>
            <a:pPr defTabSz="0"/>
            <a:r>
              <a:rPr lang="en-SG" altLang="en-US" kern="1200" dirty="0">
                <a:latin typeface="+mn-lt"/>
                <a:ea typeface="+mn-ea"/>
                <a:cs typeface="+mn-cs"/>
                <a:sym typeface="Arial Black" panose="020B0A04020102020204"/>
              </a:rPr>
              <a:t>Beloved Series : Session 3</a:t>
            </a:r>
            <a:endParaRPr lang="en-US" altLang="en-US" kern="1200">
              <a:latin typeface="+mn-lt"/>
              <a:ea typeface="+mn-ea"/>
              <a:cs typeface="+mn-cs"/>
              <a:sym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pPr algn="ctr"/>
            <a:r>
              <a:rPr lang="en-SG" altLang="en-US" dirty="0">
                <a:latin typeface="Calibri" panose="020F0502020204030204" charset="0"/>
              </a:rPr>
              <a:t>GROUP SHARING</a:t>
            </a:r>
            <a:endParaRPr lang="en-SG" altLang="en-US" dirty="0">
              <a:latin typeface="Calibri" panose="020F0502020204030204" charset="0"/>
            </a:endParaRPr>
          </a:p>
        </p:txBody>
      </p:sp>
      <p:sp>
        <p:nvSpPr>
          <p:cNvPr id="12290" name="Text Placeholder 1"/>
          <p:cNvSpPr>
            <a:spLocks noGrp="1"/>
          </p:cNvSpPr>
          <p:nvPr>
            <p:ph idx="1"/>
          </p:nvPr>
        </p:nvSpPr>
        <p:spPr>
          <a:xfrm>
            <a:off x="609600" y="1195388"/>
            <a:ext cx="10972800" cy="4930775"/>
          </a:xfrm>
        </p:spPr>
        <p:txBody>
          <a:bodyPr wrap="square" anchor="t"/>
          <a:p>
            <a:pPr marL="306705" indent="-306705" fontAlgn="base">
              <a:buNone/>
            </a:pPr>
            <a:r>
              <a:rPr lang="en-SG" altLang="en-US" sz="2400" strike="noStrike" noProof="1">
                <a:latin typeface="Calibri" panose="020F0502020204030204" charset="0"/>
              </a:rPr>
              <a:t>1. </a:t>
            </a:r>
            <a:r>
              <a:rPr lang="en-US" altLang="en-US" sz="2400" strike="noStrike" noProof="1">
                <a:latin typeface="Calibri" panose="020F0502020204030204" charset="0"/>
              </a:rPr>
              <a:t>Of the top six areas of conflict—money, sexuality, children, work, household responsibilities, and family and friends— Which area of conflict has caused the most trouble?</a:t>
            </a:r>
            <a:endParaRPr lang="en-US" altLang="en-US" sz="2400" strike="noStrike" noProof="1">
              <a:latin typeface="Calibri" panose="020F0502020204030204" charset="0"/>
            </a:endParaRPr>
          </a:p>
          <a:p>
            <a:pPr marL="0" indent="0" fontAlgn="base">
              <a:buNone/>
            </a:pP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2. What does it mean to “lift up the hood” on your relationship?  Why might some people be reluctant to “lift up the hood” of their relationship?</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3. What do you wish someone had told you about conflict before you got married?</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pPr algn="ctr"/>
            <a:r>
              <a:rPr lang="en-SG" altLang="en-US" dirty="0">
                <a:latin typeface="Calibri" panose="020F0502020204030204" charset="0"/>
              </a:rPr>
              <a:t>COUPLE DISCUSSION</a:t>
            </a:r>
            <a:endParaRPr lang="en-SG" altLang="en-US" dirty="0">
              <a:latin typeface="Calibri" panose="020F0502020204030204" charset="0"/>
            </a:endParaRPr>
          </a:p>
        </p:txBody>
      </p:sp>
      <p:sp>
        <p:nvSpPr>
          <p:cNvPr id="12290" name="Text Placeholder 1"/>
          <p:cNvSpPr>
            <a:spLocks noGrp="1"/>
          </p:cNvSpPr>
          <p:nvPr>
            <p:ph idx="1"/>
          </p:nvPr>
        </p:nvSpPr>
        <p:spPr>
          <a:xfrm>
            <a:off x="609600" y="1050290"/>
            <a:ext cx="10972800" cy="5297805"/>
          </a:xfrm>
        </p:spPr>
        <p:txBody>
          <a:bodyPr wrap="square" anchor="t"/>
          <a:p>
            <a:pPr marL="299085" indent="-298450" fontAlgn="base">
              <a:buNone/>
            </a:pP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1. How have your conflict-resolution skills developed over the course of your marriage?</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2. How much more work do you have to do in refining your conflict-resolution skills?</a:t>
            </a:r>
            <a:endParaRPr lang="en-US" altLang="en-US" sz="2400" strike="noStrike" noProof="1">
              <a:latin typeface="Calibri" panose="020F050202020403020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pPr algn="ctr"/>
            <a:r>
              <a:rPr lang="en-SG" altLang="en-US" dirty="0">
                <a:latin typeface="Calibri" panose="020F0502020204030204" charset="0"/>
              </a:rPr>
              <a:t>Couple Activity</a:t>
            </a:r>
            <a:endParaRPr lang="en-SG" altLang="en-US" dirty="0">
              <a:latin typeface="Calibri" panose="020F0502020204030204" charset="0"/>
            </a:endParaRPr>
          </a:p>
        </p:txBody>
      </p:sp>
      <p:sp>
        <p:nvSpPr>
          <p:cNvPr id="12290" name="Text Placeholder 1"/>
          <p:cNvSpPr>
            <a:spLocks noGrp="1"/>
          </p:cNvSpPr>
          <p:nvPr>
            <p:ph idx="1"/>
          </p:nvPr>
        </p:nvSpPr>
        <p:spPr>
          <a:xfrm>
            <a:off x="609600" y="1050290"/>
            <a:ext cx="10972800" cy="5297805"/>
          </a:xfrm>
        </p:spPr>
        <p:txBody>
          <a:bodyPr wrap="square" anchor="t"/>
          <a:p>
            <a:pPr marL="33020" indent="-33020" fontAlgn="base">
              <a:buNone/>
            </a:pPr>
            <a:r>
              <a:rPr lang="en-SG" sz="2400" strike="noStrike" noProof="1">
                <a:latin typeface="Calibri" panose="020F0502020204030204" charset="0"/>
              </a:rPr>
              <a:t>For your activity this week, your goal is to come up with a “Geneva Convention” for your relationship, a pact that’s very loosely modeled on the well-known international protocols for armed conflict. The purpose of those Conventions is to prevent cruelty, and that’s what our purpose is, too.</a:t>
            </a:r>
            <a:endParaRPr lang="en-SG" sz="2400" strike="noStrike" noProof="1">
              <a:latin typeface="Calibri" panose="020F0502020204030204" charset="0"/>
            </a:endParaRPr>
          </a:p>
          <a:p>
            <a:pPr marL="33020" indent="-33020" fontAlgn="base">
              <a:buNone/>
            </a:pPr>
            <a:endParaRPr lang="en-SG" sz="2400" strike="noStrike" noProof="1">
              <a:latin typeface="Calibri" panose="020F0502020204030204" charset="0"/>
            </a:endParaRPr>
          </a:p>
          <a:p>
            <a:pPr marL="33020" indent="-33020" fontAlgn="base">
              <a:buNone/>
            </a:pPr>
            <a:r>
              <a:rPr lang="en-SG" sz="2400" strike="noStrike" noProof="1">
                <a:latin typeface="Calibri" panose="020F0502020204030204" charset="0"/>
              </a:rPr>
              <a:t>Spend some time this week talking about conflicts you’ve had in the past, how you handled them, and how they turned out. Talk about the things that bother you when you argue with your spouse. Talk about the things that hurt your feelings or push your buttons. Talk about the sensitive topics and issues that should never be used as ammunition during a conflict.</a:t>
            </a:r>
            <a:endParaRPr lang="en-SG" sz="2400" strike="noStrike" noProof="1">
              <a:latin typeface="Calibri" panose="020F0502020204030204" charset="0"/>
            </a:endParaRPr>
          </a:p>
          <a:p>
            <a:pPr marL="33020" indent="-33020" fontAlgn="base">
              <a:buNone/>
            </a:pPr>
            <a:r>
              <a:rPr lang="en-SG" sz="2400" strike="noStrike" noProof="1">
                <a:latin typeface="Calibri" panose="020F0502020204030204" charset="0"/>
              </a:rPr>
              <a:t>Draw up a list of resolutions based on your discussion—promises of things you will and will not do in the heat of conflict.</a:t>
            </a:r>
            <a:endParaRPr lang="en-SG" sz="2400" strike="noStrike" noProof="1">
              <a:latin typeface="Calibri" panose="020F050202020403020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lgn="ctr">
              <a:buNone/>
            </a:pPr>
            <a:endParaRPr lang="en-US">
              <a:latin typeface="Calibri" panose="020F0502020204030204" charset="0"/>
              <a:cs typeface="Calibri" panose="020F0502020204030204" charset="0"/>
            </a:endParaRPr>
          </a:p>
          <a:p>
            <a:pPr marL="0" indent="0" algn="ctr">
              <a:buNone/>
            </a:pPr>
            <a:r>
              <a:rPr lang="en-US">
                <a:latin typeface="Calibri" panose="020F0502020204030204" charset="0"/>
                <a:cs typeface="Calibri" panose="020F0502020204030204" charset="0"/>
              </a:rPr>
              <a:t>“We all know there is no such thing as the perfect family or a perfect husband or wife. I won’t even mention a perfect mother-in-law... It’s us who do exist, sinners. Jesus knows us well and he tells us a secret: Never let the day end without apologizing.” </a:t>
            </a:r>
            <a:endParaRPr lang="en-US">
              <a:latin typeface="Calibri" panose="020F0502020204030204" charset="0"/>
              <a:cs typeface="Calibri" panose="020F0502020204030204" charset="0"/>
            </a:endParaRPr>
          </a:p>
          <a:p>
            <a:pPr marL="0" indent="0">
              <a:buNone/>
            </a:pPr>
            <a:endParaRPr lang="en-US">
              <a:latin typeface="Calibri" panose="020F0502020204030204" charset="0"/>
              <a:cs typeface="Calibri" panose="020F0502020204030204" charset="0"/>
            </a:endParaRPr>
          </a:p>
          <a:p>
            <a:pPr marL="0" indent="0" algn="ctr">
              <a:buNone/>
            </a:pPr>
            <a:r>
              <a:rPr lang="en-US">
                <a:latin typeface="Calibri" panose="020F0502020204030204" charset="0"/>
                <a:cs typeface="Calibri" panose="020F0502020204030204" charset="0"/>
              </a:rPr>
              <a:t>—Pope Francis, to engaged couples on February 14, 2014</a:t>
            </a:r>
            <a:endParaRPr lang="en-US">
              <a:latin typeface="Calibri" panose="020F0502020204030204" charset="0"/>
              <a:cs typeface="Calibri" panose="020F050202020403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CLOSING PRAYER</a:t>
            </a:r>
            <a:endParaRPr lang="en-SG" altLang="en-US" sz="4400" dirty="0">
              <a:latin typeface="Calibri" panose="020F0502020204030204" charset="0"/>
            </a:endParaRPr>
          </a:p>
        </p:txBody>
      </p:sp>
      <p:sp>
        <p:nvSpPr>
          <p:cNvPr id="14338" name="Text Placeholder 1"/>
          <p:cNvSpPr>
            <a:spLocks noGrp="1"/>
          </p:cNvSpPr>
          <p:nvPr>
            <p:ph idx="1"/>
          </p:nvPr>
        </p:nvSpPr>
        <p:spPr>
          <a:xfrm>
            <a:off x="417513" y="1011238"/>
            <a:ext cx="11091862" cy="5619750"/>
          </a:xfrm>
          <a:solidFill>
            <a:schemeClr val="bg1"/>
          </a:solidFill>
        </p:spPr>
        <p:txBody>
          <a:bodyPr wrap="square" anchor="t"/>
          <a:p>
            <a:pPr marL="0" indent="0" algn="ctr">
              <a:buNone/>
            </a:pPr>
            <a:r>
              <a:rPr lang="en-SG" altLang="en-US" sz="2800" b="1" u="sng">
                <a:latin typeface="Calibri" panose="020F0502020204030204" charset="0"/>
              </a:rPr>
              <a:t>Praying Husbands</a:t>
            </a:r>
            <a:endParaRPr lang="en-SG" altLang="en-US" sz="2800" b="1" u="sng">
              <a:latin typeface="Calibri" panose="020F0502020204030204" charset="0"/>
            </a:endParaRPr>
          </a:p>
          <a:p>
            <a:pPr marL="0" indent="0" algn="ctr">
              <a:buNone/>
            </a:pPr>
            <a:endParaRPr lang="en-SG" altLang="en-US" sz="2800" b="1" u="sng">
              <a:latin typeface="Calibri" panose="020F0502020204030204" charset="0"/>
            </a:endParaRPr>
          </a:p>
          <a:p>
            <a:pPr marL="0" indent="0" algn="ctr">
              <a:buNone/>
            </a:pPr>
            <a:r>
              <a:rPr lang="en-SG" altLang="en-US" sz="2800">
                <a:latin typeface="Calibri" panose="020F0502020204030204" charset="0"/>
              </a:rPr>
              <a:t>Lord, show me how to really cover (wife's name) in prayer. Enable me to dwell with her with understanding and give honour to her so that my prayers will not be hindered. Renew our love for one another. Heal any wounds that have cuased a rift between us. Give me patience, understanding and compassion. Help me to be loving, tenderhearted, and courteous to her just as You ask me in Your Word. Enable me to love her the way that You do.</a:t>
            </a:r>
            <a:endParaRPr lang="en-SG" altLang="en-US" sz="2800">
              <a:latin typeface="Calibri" panose="020F0502020204030204" charset="0"/>
            </a:endParaRPr>
          </a:p>
          <a:p>
            <a:pPr marL="0" indent="0" algn="ctr">
              <a:buNone/>
            </a:pPr>
            <a:r>
              <a:rPr lang="en-SG" altLang="en-US" sz="2800" i="1">
                <a:latin typeface="Calibri" panose="020F0502020204030204" charset="0"/>
              </a:rPr>
              <a:t>Amen</a:t>
            </a:r>
            <a:endParaRPr lang="en-SG" altLang="en-US" sz="2800" i="1">
              <a:latin typeface="Calibri" panose="020F05020202040302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CLOSING PRAYER</a:t>
            </a:r>
            <a:endParaRPr lang="en-SG" altLang="en-US" sz="4400" dirty="0">
              <a:latin typeface="Calibri" panose="020F0502020204030204" charset="0"/>
            </a:endParaRPr>
          </a:p>
        </p:txBody>
      </p:sp>
      <p:sp>
        <p:nvSpPr>
          <p:cNvPr id="14338" name="Text Placeholder 1"/>
          <p:cNvSpPr>
            <a:spLocks noGrp="1"/>
          </p:cNvSpPr>
          <p:nvPr>
            <p:ph idx="1"/>
          </p:nvPr>
        </p:nvSpPr>
        <p:spPr>
          <a:xfrm>
            <a:off x="417513" y="1011238"/>
            <a:ext cx="11091862" cy="5619750"/>
          </a:xfrm>
          <a:solidFill>
            <a:schemeClr val="bg1"/>
          </a:solidFill>
        </p:spPr>
        <p:txBody>
          <a:bodyPr wrap="square" anchor="t"/>
          <a:p>
            <a:pPr marL="0" indent="0" algn="ctr">
              <a:buNone/>
            </a:pPr>
            <a:r>
              <a:rPr lang="en-SG" altLang="en-US" sz="2800" b="1" u="sng">
                <a:latin typeface="Calibri" panose="020F0502020204030204" charset="0"/>
              </a:rPr>
              <a:t>Praying Wife</a:t>
            </a:r>
            <a:endParaRPr lang="en-SG" altLang="en-US" sz="2800" b="1" u="sng">
              <a:latin typeface="Calibri" panose="020F0502020204030204" charset="0"/>
            </a:endParaRPr>
          </a:p>
          <a:p>
            <a:pPr marL="0" indent="0" algn="ctr">
              <a:buNone/>
            </a:pPr>
            <a:r>
              <a:rPr lang="en-SG" altLang="en-US" sz="2800">
                <a:latin typeface="Calibri" panose="020F0502020204030204" charset="0"/>
              </a:rPr>
              <a:t>Lord, help me to be a good wife. I fully realise that I don't have what it takes to be one without Your help. Take my selfishness, impatience, and irritability and turn them into kindness, long-suffering, and the willingness to bear all things. Take my old emotional habits, mindsets, automatic reactions, rude assumptions and self-protectiveness and make me patient, kind, good faithful, gentle and self controlled. Take the hardness of my heart and break down the walls with Your battering ram of revelation. Give me a new heart and work in me Your love, peace and joy. I struggle to rise above who I am at this moment. Only You can transform me. </a:t>
            </a:r>
            <a:endParaRPr lang="en-SG" altLang="en-US" sz="2800">
              <a:latin typeface="Calibri" panose="020F0502020204030204" charset="0"/>
            </a:endParaRPr>
          </a:p>
          <a:p>
            <a:pPr marL="0" indent="0" algn="ctr">
              <a:buNone/>
            </a:pPr>
            <a:r>
              <a:rPr lang="en-SG" altLang="en-US" sz="2800" i="1">
                <a:latin typeface="Calibri" panose="020F0502020204030204" charset="0"/>
              </a:rPr>
              <a:t>Amen</a:t>
            </a:r>
            <a:endParaRPr lang="en-SG" altLang="en-US" sz="2800" i="1">
              <a:latin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OPENING PRAYER</a:t>
            </a:r>
            <a:endParaRPr lang="en-SG" altLang="en-US" sz="4400" dirty="0">
              <a:latin typeface="Calibri" panose="020F0502020204030204" charset="0"/>
            </a:endParaRPr>
          </a:p>
        </p:txBody>
      </p:sp>
      <p:sp>
        <p:nvSpPr>
          <p:cNvPr id="4098" name="Text Placeholder 1"/>
          <p:cNvSpPr>
            <a:spLocks noGrp="1"/>
          </p:cNvSpPr>
          <p:nvPr>
            <p:ph idx="1"/>
          </p:nvPr>
        </p:nvSpPr>
        <p:spPr>
          <a:xfrm>
            <a:off x="609600" y="1195388"/>
            <a:ext cx="10972800" cy="4930775"/>
          </a:xfrm>
        </p:spPr>
        <p:txBody>
          <a:bodyPr wrap="square" anchor="t"/>
          <a:p>
            <a:pPr marL="0" indent="0" algn="ctr">
              <a:buNone/>
            </a:pPr>
            <a:endParaRPr lang="en-SG" altLang="en-US" sz="2300">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r>
              <a:rPr lang="en-SG" altLang="en-US" sz="2800" b="1" i="1">
                <a:latin typeface="Calibri" panose="020F0502020204030204" charset="0"/>
              </a:rPr>
              <a:t>“POP CORN” PRAYER</a:t>
            </a:r>
            <a:endParaRPr lang="en-SG" altLang="en-US" sz="2800" b="1" i="1">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r>
              <a:rPr lang="en-SG" altLang="en-US" sz="2300">
                <a:latin typeface="Calibri" panose="020F0502020204030204" charset="0"/>
              </a:rPr>
              <a:t>Everyone is welcomed to say a spontaneous prayer</a:t>
            </a:r>
            <a:endParaRPr lang="en-SG" altLang="en-US" sz="2300">
              <a:latin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SG" altLang="en-US">
                <a:latin typeface="Calibri" panose="020F0502020204030204" charset="0"/>
                <a:cs typeface="Calibri" panose="020F0502020204030204" charset="0"/>
              </a:rPr>
              <a:t>Opening Prayer</a:t>
            </a:r>
            <a:br>
              <a:rPr lang="en-SG" altLang="en-US">
                <a:latin typeface="Calibri" panose="020F0502020204030204" charset="0"/>
                <a:cs typeface="Calibri" panose="020F0502020204030204" charset="0"/>
              </a:rPr>
            </a:br>
            <a:r>
              <a:rPr lang="en-US" sz="2500">
                <a:latin typeface="Calibri" panose="020F0502020204030204" charset="0"/>
                <a:cs typeface="Calibri" panose="020F0502020204030204" charset="0"/>
                <a:sym typeface="+mn-ea"/>
              </a:rPr>
              <a:t>In Proverbs 27:17, we read, “Iron sharpens iron, and one man sharpens another.”</a:t>
            </a:r>
            <a:endParaRPr lang="en-US" altLang="en-US" sz="2500">
              <a:latin typeface="Calibri" panose="020F0502020204030204" charset="0"/>
              <a:cs typeface="Calibri" panose="020F0502020204030204" charset="0"/>
              <a:sym typeface="+mn-ea"/>
            </a:endParaRPr>
          </a:p>
        </p:txBody>
      </p:sp>
      <p:sp>
        <p:nvSpPr>
          <p:cNvPr id="3" name="Content Placeholder 2"/>
          <p:cNvSpPr>
            <a:spLocks noGrp="1"/>
          </p:cNvSpPr>
          <p:nvPr>
            <p:ph idx="1"/>
          </p:nvPr>
        </p:nvSpPr>
        <p:spPr/>
        <p:txBody>
          <a:bodyPr/>
          <a:p>
            <a:pPr marL="0" indent="0" algn="ctr">
              <a:buNone/>
            </a:pPr>
            <a:r>
              <a:rPr lang="en-US">
                <a:latin typeface="Calibri" panose="020F0502020204030204" charset="0"/>
                <a:cs typeface="Calibri" panose="020F0502020204030204" charset="0"/>
              </a:rPr>
              <a:t>Almighty Father, the conflicts that we resolve in our marriage sharpen us and make us keener instruments of your grace and glory. Bless our efforts to understand conflict better, to work through our conflicts together with our spouse in order to strengthen and deepen our understanding of one another. We ask this through Christ our Lord. </a:t>
            </a:r>
            <a:endParaRPr lang="en-US">
              <a:latin typeface="Calibri" panose="020F0502020204030204" charset="0"/>
              <a:cs typeface="Calibri" panose="020F0502020204030204" charset="0"/>
            </a:endParaRPr>
          </a:p>
          <a:p>
            <a:pPr marL="0" indent="0" algn="ctr">
              <a:buNone/>
            </a:pPr>
            <a:endParaRPr lang="en-US">
              <a:latin typeface="Calibri" panose="020F0502020204030204" charset="0"/>
              <a:cs typeface="Calibri" panose="020F0502020204030204" charset="0"/>
            </a:endParaRPr>
          </a:p>
          <a:p>
            <a:pPr marL="0" indent="0" algn="ctr">
              <a:buNone/>
            </a:pPr>
            <a:r>
              <a:rPr lang="en-US">
                <a:latin typeface="Calibri" panose="020F0502020204030204" charset="0"/>
                <a:cs typeface="Calibri" panose="020F0502020204030204" charset="0"/>
              </a:rPr>
              <a:t>Amen.</a:t>
            </a:r>
            <a:endParaRPr lang="en-US">
              <a:latin typeface="Calibri" panose="020F0502020204030204" charset="0"/>
              <a:cs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itle 3073"/>
          <p:cNvSpPr>
            <a:spLocks noGrp="1"/>
          </p:cNvSpPr>
          <p:nvPr>
            <p:ph type="title"/>
          </p:nvPr>
        </p:nvSpPr>
        <p:spPr>
          <a:xfrm>
            <a:off x="609600" y="295275"/>
            <a:ext cx="9601200" cy="1143000"/>
          </a:xfrm>
        </p:spPr>
        <p:txBody>
          <a:bodyPr wrap="square" anchor="ctr"/>
          <a:p>
            <a:pPr algn="ctr"/>
            <a:r>
              <a:rPr lang="en-SG" altLang="en-US" sz="3200" b="1">
                <a:latin typeface="Calibri" panose="020F0502020204030204" charset="0"/>
              </a:rPr>
              <a:t>Recap Session 2: </a:t>
            </a:r>
            <a:r>
              <a:rPr lang="en-SG" sz="3200" b="1">
                <a:latin typeface="Calibri" panose="020F0502020204030204" charset="0"/>
              </a:rPr>
              <a:t>A Deeper Unity</a:t>
            </a:r>
            <a:br>
              <a:rPr lang="en-US" altLang="en-US" sz="3200" b="1">
                <a:latin typeface="Calibri" panose="020F0502020204030204" charset="0"/>
              </a:rPr>
            </a:br>
            <a:endParaRPr lang="en-US" altLang="en-US" sz="3200" b="1" dirty="0">
              <a:latin typeface="Calibri" panose="020F0502020204030204" charset="0"/>
            </a:endParaRPr>
          </a:p>
        </p:txBody>
      </p:sp>
      <p:sp>
        <p:nvSpPr>
          <p:cNvPr id="2" name="Content Placeholder 1"/>
          <p:cNvSpPr>
            <a:spLocks noGrp="1"/>
          </p:cNvSpPr>
          <p:nvPr>
            <p:ph idx="1"/>
          </p:nvPr>
        </p:nvSpPr>
        <p:spPr>
          <a:xfrm>
            <a:off x="609600" y="1387475"/>
            <a:ext cx="10972800" cy="4930775"/>
          </a:xfrm>
        </p:spPr>
        <p:txBody>
          <a:bodyPr wrap="square" anchor="t"/>
          <a:p>
            <a:pPr marL="0" indent="0" algn="l" fontAlgn="base">
              <a:buNone/>
            </a:pPr>
            <a:r>
              <a:rPr altLang="en-US" strike="noStrike" noProof="1">
                <a:latin typeface="Calibri" panose="020F0502020204030204" charset="0"/>
              </a:rPr>
              <a:t>In Session 1, we talked about the importance of putting Christ at the center of our lives and at the center of our marriages. In </a:t>
            </a:r>
            <a:endParaRPr altLang="en-US" strike="noStrike" noProof="1">
              <a:latin typeface="Calibri" panose="020F0502020204030204" charset="0"/>
            </a:endParaRPr>
          </a:p>
          <a:p>
            <a:pPr marL="0" indent="0" algn="l" fontAlgn="base">
              <a:buNone/>
            </a:pPr>
            <a:r>
              <a:rPr altLang="en-US" strike="noStrike" noProof="1">
                <a:latin typeface="Calibri" panose="020F0502020204030204" charset="0"/>
              </a:rPr>
              <a:t>Session 2, we discussed how to deepen our bond with our spouse through challenging situations and circumstances.</a:t>
            </a:r>
            <a:endParaRPr altLang="en-US" strike="noStrike" noProof="1">
              <a:latin typeface="Calibri" panose="020F0502020204030204" charset="0"/>
            </a:endParaRPr>
          </a:p>
          <a:p>
            <a:pPr marL="0" indent="0" algn="l" fontAlgn="base">
              <a:buNone/>
            </a:pPr>
            <a:r>
              <a:rPr altLang="en-US" strike="noStrike" noProof="1">
                <a:latin typeface="Calibri" panose="020F0502020204030204" charset="0"/>
              </a:rPr>
              <a:t>In this session, we’re going to talk about conflict: what it is, what causes it, and what we can do about it.</a:t>
            </a:r>
            <a:endParaRPr altLang="en-US" strike="noStrike" noProof="1">
              <a:latin typeface="Calibri" panose="020F05020202040302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Title 3"/>
          <p:cNvSpPr>
            <a:spLocks noGrp="1"/>
          </p:cNvSpPr>
          <p:nvPr>
            <p:ph type="ctrTitle"/>
          </p:nvPr>
        </p:nvSpPr>
        <p:spPr>
          <a:xfrm>
            <a:off x="1524000" y="1671638"/>
            <a:ext cx="9144000" cy="1149350"/>
          </a:xfrm>
        </p:spPr>
        <p:txBody>
          <a:bodyPr wrap="square" anchor="b"/>
          <a:p>
            <a:pPr>
              <a:buNone/>
            </a:pPr>
            <a:r>
              <a:rPr lang="en-SG" altLang="en-US" kern="1200" dirty="0">
                <a:latin typeface="+mj-lt"/>
                <a:ea typeface="+mj-ea"/>
                <a:cs typeface="+mj-cs"/>
                <a:sym typeface="Arial Black" panose="020B0A04020102020204"/>
              </a:rPr>
              <a:t>Video - 24 mins</a:t>
            </a:r>
            <a:endParaRPr lang="en-US" altLang="en-US" kern="1200">
              <a:latin typeface="+mj-lt"/>
              <a:ea typeface="+mj-ea"/>
              <a:cs typeface="+mj-cs"/>
              <a:sym typeface="Arial" panose="020B0604020202020204" pitchFamily="34" charset="0"/>
            </a:endParaRPr>
          </a:p>
        </p:txBody>
      </p:sp>
      <p:sp>
        <p:nvSpPr>
          <p:cNvPr id="6146" name="Subtitle 4"/>
          <p:cNvSpPr>
            <a:spLocks noGrp="1"/>
          </p:cNvSpPr>
          <p:nvPr>
            <p:ph type="subTitle" idx="1"/>
          </p:nvPr>
        </p:nvSpPr>
        <p:spPr>
          <a:xfrm>
            <a:off x="1524000" y="2935605"/>
            <a:ext cx="9144000" cy="1932305"/>
          </a:xfrm>
        </p:spPr>
        <p:txBody>
          <a:bodyPr wrap="square" anchor="t"/>
          <a:p>
            <a:pPr defTabSz="0"/>
            <a:r>
              <a:rPr lang="en-SG" altLang="en-US" kern="1200" dirty="0">
                <a:latin typeface="+mn-lt"/>
                <a:ea typeface="+mn-ea"/>
                <a:cs typeface="+mn-cs"/>
                <a:sym typeface="Arial Black" panose="020B0A04020102020204"/>
              </a:rPr>
              <a:t>Beloved Series : Session 3</a:t>
            </a:r>
            <a:endParaRPr lang="en-SG" altLang="en-US" kern="1200" dirty="0">
              <a:latin typeface="+mn-lt"/>
              <a:ea typeface="+mn-ea"/>
              <a:cs typeface="+mn-cs"/>
              <a:sym typeface="Arial Black" panose="020B0A04020102020204"/>
            </a:endParaRPr>
          </a:p>
          <a:p>
            <a:pPr defTabSz="0"/>
            <a:endParaRPr lang="en-SG" altLang="en-US" kern="1200" dirty="0">
              <a:latin typeface="+mn-lt"/>
              <a:ea typeface="+mn-ea"/>
              <a:cs typeface="+mn-cs"/>
              <a:sym typeface="Arial Black" panose="020B0A04020102020204"/>
            </a:endParaRPr>
          </a:p>
          <a:p>
            <a:pPr defTabSz="0">
              <a:lnSpc>
                <a:spcPct val="100000"/>
              </a:lnSpc>
              <a:spcBef>
                <a:spcPts val="0"/>
              </a:spcBef>
            </a:pPr>
            <a:r>
              <a:rPr altLang="en-US" i="1" kern="1200">
                <a:latin typeface="+mn-lt"/>
                <a:cs typeface="+mn-ea"/>
                <a:sym typeface="Arial" panose="020B0604020202020204" pitchFamily="34" charset="0"/>
              </a:rPr>
              <a:t> In this video segment, we’re going to look at the common areas of conflict </a:t>
            </a:r>
            <a:endParaRPr altLang="en-US" i="1" kern="1200">
              <a:latin typeface="+mn-lt"/>
              <a:cs typeface="+mn-ea"/>
              <a:sym typeface="Arial" panose="020B0604020202020204" pitchFamily="34" charset="0"/>
            </a:endParaRPr>
          </a:p>
          <a:p>
            <a:pPr defTabSz="0">
              <a:lnSpc>
                <a:spcPct val="100000"/>
              </a:lnSpc>
              <a:spcBef>
                <a:spcPts val="0"/>
              </a:spcBef>
            </a:pPr>
            <a:r>
              <a:rPr altLang="en-US" i="1" kern="1200">
                <a:latin typeface="+mn-lt"/>
                <a:cs typeface="+mn-ea"/>
                <a:sym typeface="Arial" panose="020B0604020202020204" pitchFamily="34" charset="0"/>
              </a:rPr>
              <a:t>that most couples face. Then we’ll pull back the curtains on those areas to see what’s  really behind them.</a:t>
            </a:r>
            <a:endParaRPr altLang="en-US" i="1" kern="1200">
              <a:latin typeface="+mn-lt"/>
              <a:cs typeface="+mn-ea"/>
              <a:sym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Subtitle 4"/>
          <p:cNvSpPr>
            <a:spLocks noGrp="1"/>
          </p:cNvSpPr>
          <p:nvPr>
            <p:ph type="subTitle" idx="1"/>
          </p:nvPr>
        </p:nvSpPr>
        <p:spPr>
          <a:xfrm>
            <a:off x="1635125" y="1214438"/>
            <a:ext cx="9144000" cy="4294187"/>
          </a:xfrm>
        </p:spPr>
        <p:txBody>
          <a:bodyPr wrap="square" anchor="t"/>
          <a:p>
            <a:pPr defTabSz="0"/>
            <a:r>
              <a:rPr lang="en-SG" altLang="en-US" kern="1200" dirty="0">
                <a:latin typeface="+mn-lt"/>
                <a:ea typeface="+mn-ea"/>
                <a:cs typeface="+mn-cs"/>
                <a:sym typeface="Arial Black" panose="020B0A04020102020204"/>
              </a:rPr>
              <a:t>Beloved Series : Session 3</a:t>
            </a:r>
            <a:endParaRPr lang="en-SG" altLang="en-US" kern="1200" dirty="0">
              <a:latin typeface="+mn-lt"/>
              <a:ea typeface="+mn-ea"/>
              <a:cs typeface="+mn-cs"/>
              <a:sym typeface="Arial Black" panose="020B0A04020102020204"/>
            </a:endParaRPr>
          </a:p>
          <a:p>
            <a:pPr defTabSz="0">
              <a:lnSpc>
                <a:spcPct val="100000"/>
              </a:lnSpc>
              <a:spcBef>
                <a:spcPts val="0"/>
              </a:spcBef>
            </a:pPr>
            <a:r>
              <a:rPr lang="en-SG" i="1">
                <a:cs typeface="+mn-ea"/>
                <a:sym typeface="Arial" panose="020B0604020202020204" pitchFamily="34" charset="0"/>
              </a:rPr>
              <a:t>W</a:t>
            </a:r>
            <a:r>
              <a:rPr altLang="en-US" i="1">
                <a:cs typeface="+mn-ea"/>
                <a:sym typeface="Arial" panose="020B0604020202020204" pitchFamily="34" charset="0"/>
              </a:rPr>
              <a:t>e’re going to look at the common areas of conflict that most couples face. Then we’ll pull back the curtains on those areas to see what’s really behind them.</a:t>
            </a:r>
            <a:endParaRPr altLang="en-US" i="1" kern="1200">
              <a:latin typeface="+mn-lt"/>
              <a:cs typeface="+mn-ea"/>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r>
              <a:rPr lang="en-SG" altLang="en-US" sz="3200" i="1" kern="1200">
                <a:latin typeface="+mn-lt"/>
                <a:ea typeface="+mn-ea"/>
                <a:cs typeface="+mn-cs"/>
                <a:sym typeface="Arial" panose="020B0604020202020204" pitchFamily="34" charset="0"/>
              </a:rPr>
              <a:t>PLEASE SHARE 1 AREA THAT TOUCHED YOU</a:t>
            </a:r>
            <a:endParaRPr lang="en-SG" altLang="en-US" sz="3200" i="1" kern="1200">
              <a:latin typeface="+mn-lt"/>
              <a:ea typeface="+mn-ea"/>
              <a:cs typeface="+mn-cs"/>
              <a:sym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Outline of Video</a:t>
            </a:r>
            <a:endParaRPr lang="en-SG" altLang="en-US" sz="4400" dirty="0">
              <a:latin typeface="Calibri" panose="020F0502020204030204" charset="0"/>
            </a:endParaRPr>
          </a:p>
        </p:txBody>
      </p:sp>
      <p:sp>
        <p:nvSpPr>
          <p:cNvPr id="2" name="Content Placeholder 1"/>
          <p:cNvSpPr>
            <a:spLocks noGrp="1"/>
          </p:cNvSpPr>
          <p:nvPr>
            <p:ph idx="1"/>
          </p:nvPr>
        </p:nvSpPr>
        <p:spPr>
          <a:xfrm>
            <a:off x="434975" y="1195388"/>
            <a:ext cx="11147425" cy="5445125"/>
          </a:xfrm>
          <a:solidFill>
            <a:schemeClr val="bg1"/>
          </a:solidFill>
        </p:spPr>
        <p:txBody>
          <a:bodyPr wrap="square" anchor="t"/>
          <a:p>
            <a:pPr marL="0" indent="0" algn="ctr" fontAlgn="base">
              <a:buNone/>
            </a:pPr>
            <a:r>
              <a:rPr lang="en-US" altLang="en-US" sz="2800" b="1" strike="noStrike" noProof="1">
                <a:latin typeface="Calibri" panose="020F0502020204030204" charset="0"/>
              </a:rPr>
              <a:t>Conflict causes us to shift our focus from our spouse to the conflict itself</a:t>
            </a:r>
            <a:endParaRPr lang="en-US" altLang="en-US" sz="2800" b="1" strike="noStrike" noProof="1">
              <a:latin typeface="Calibri" panose="020F0502020204030204" charset="0"/>
            </a:endParaRPr>
          </a:p>
          <a:p>
            <a:pPr marL="0" indent="0" algn="ctr" fontAlgn="base">
              <a:buNone/>
            </a:pPr>
            <a:endParaRPr lang="en-US" altLang="en-US" sz="2800" b="1" strike="noStrike" noProof="1">
              <a:latin typeface="Calibri" panose="020F0502020204030204" charset="0"/>
            </a:endParaRPr>
          </a:p>
          <a:p>
            <a:pPr marL="0" indent="0" algn="l" fontAlgn="base">
              <a:buNone/>
            </a:pPr>
            <a:r>
              <a:rPr lang="en-US" altLang="en-US" sz="2800" strike="noStrike" noProof="1">
                <a:latin typeface="Calibri" panose="020F0502020204030204" charset="0"/>
              </a:rPr>
              <a:t>A. Instead of facing and fighting the conflict together, we fight our spouse.</a:t>
            </a:r>
            <a:endParaRPr lang="en-US" altLang="en-US" sz="2800" strike="noStrike" noProof="1">
              <a:latin typeface="Calibri" panose="020F0502020204030204" charset="0"/>
            </a:endParaRPr>
          </a:p>
          <a:p>
            <a:pPr marL="393700" indent="-393700" algn="l" fontAlgn="base">
              <a:buNone/>
            </a:pPr>
            <a:r>
              <a:rPr lang="en-US" altLang="en-US" sz="2800" strike="noStrike" noProof="1">
                <a:latin typeface="Calibri" panose="020F0502020204030204" charset="0"/>
              </a:rPr>
              <a:t>B. Certain areas of conflict are more common than others in marital relationships.</a:t>
            </a:r>
            <a:endParaRPr lang="en-US" altLang="en-US" sz="2800" strike="noStrike" noProof="1">
              <a:latin typeface="Calibri" panose="020F0502020204030204" charset="0"/>
            </a:endParaRPr>
          </a:p>
          <a:p>
            <a:pPr marL="457200" lvl="1" indent="0" algn="l" fontAlgn="base">
              <a:buNone/>
            </a:pPr>
            <a:r>
              <a:rPr lang="en-US" altLang="en-US" sz="2450" strike="noStrike" noProof="1">
                <a:latin typeface="Calibri" panose="020F0502020204030204" charset="0"/>
              </a:rPr>
              <a:t>1. Money</a:t>
            </a:r>
            <a:endParaRPr lang="en-US" altLang="en-US" sz="2450" strike="noStrike" noProof="1">
              <a:latin typeface="Calibri" panose="020F0502020204030204" charset="0"/>
            </a:endParaRPr>
          </a:p>
          <a:p>
            <a:pPr marL="457200" lvl="1" indent="0" algn="l" fontAlgn="base">
              <a:buNone/>
            </a:pPr>
            <a:r>
              <a:rPr lang="en-US" altLang="en-US" sz="2450" strike="noStrike" noProof="1">
                <a:latin typeface="Calibri" panose="020F0502020204030204" charset="0"/>
              </a:rPr>
              <a:t>2. Sexuality</a:t>
            </a:r>
            <a:endParaRPr lang="en-US" altLang="en-US" sz="2450" strike="noStrike" noProof="1">
              <a:latin typeface="Calibri" panose="020F0502020204030204" charset="0"/>
            </a:endParaRPr>
          </a:p>
          <a:p>
            <a:pPr marL="457200" lvl="1" indent="0" algn="l" fontAlgn="base">
              <a:buNone/>
            </a:pPr>
            <a:r>
              <a:rPr lang="en-US" altLang="en-US" sz="2450" strike="noStrike" noProof="1">
                <a:latin typeface="Calibri" panose="020F0502020204030204" charset="0"/>
              </a:rPr>
              <a:t>3. Children</a:t>
            </a:r>
            <a:endParaRPr lang="en-US" altLang="en-US" sz="2450" strike="noStrike" noProof="1">
              <a:latin typeface="Calibri" panose="020F0502020204030204" charset="0"/>
            </a:endParaRPr>
          </a:p>
          <a:p>
            <a:pPr marL="457200" lvl="1" indent="0" algn="l" fontAlgn="base">
              <a:buNone/>
            </a:pPr>
            <a:r>
              <a:rPr lang="en-US" altLang="en-US" sz="2450" strike="noStrike" noProof="1">
                <a:latin typeface="Calibri" panose="020F0502020204030204" charset="0"/>
              </a:rPr>
              <a:t>4. Time spent apart as a result of work</a:t>
            </a:r>
            <a:endParaRPr lang="en-US" altLang="en-US" sz="2450" strike="noStrike" noProof="1">
              <a:latin typeface="Calibri" panose="020F0502020204030204" charset="0"/>
            </a:endParaRPr>
          </a:p>
          <a:p>
            <a:pPr marL="457200" lvl="1" indent="0" algn="l" fontAlgn="base">
              <a:buNone/>
            </a:pPr>
            <a:r>
              <a:rPr lang="en-US" altLang="en-US" sz="2450" strike="noStrike" noProof="1">
                <a:latin typeface="Calibri" panose="020F0502020204030204" charset="0"/>
              </a:rPr>
              <a:t>5. Chores and household responsibilities</a:t>
            </a:r>
            <a:endParaRPr lang="en-US" altLang="en-US" sz="2450" strike="noStrike" noProof="1">
              <a:latin typeface="Calibri" panose="020F0502020204030204" charset="0"/>
            </a:endParaRPr>
          </a:p>
          <a:p>
            <a:pPr marL="457200" lvl="1" indent="0" algn="l" fontAlgn="base">
              <a:buNone/>
            </a:pPr>
            <a:r>
              <a:rPr lang="en-US" altLang="en-US" sz="2450" strike="noStrike" noProof="1">
                <a:latin typeface="Calibri" panose="020F0502020204030204" charset="0"/>
              </a:rPr>
              <a:t>6. Our relationships with family and friends</a:t>
            </a:r>
            <a:endParaRPr lang="en-US" altLang="en-US" sz="2450" strike="noStrike" noProof="1">
              <a:latin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Outline of Video</a:t>
            </a:r>
            <a:endParaRPr lang="en-SG" altLang="en-US" sz="4400" dirty="0">
              <a:latin typeface="Calibri" panose="020F0502020204030204" charset="0"/>
            </a:endParaRPr>
          </a:p>
        </p:txBody>
      </p:sp>
      <p:sp>
        <p:nvSpPr>
          <p:cNvPr id="9218" name="Text Placeholder 1"/>
          <p:cNvSpPr>
            <a:spLocks noGrp="1"/>
          </p:cNvSpPr>
          <p:nvPr>
            <p:ph idx="1"/>
          </p:nvPr>
        </p:nvSpPr>
        <p:spPr>
          <a:xfrm>
            <a:off x="442913" y="1195388"/>
            <a:ext cx="11139487" cy="5514975"/>
          </a:xfrm>
          <a:solidFill>
            <a:schemeClr val="bg1"/>
          </a:solidFill>
        </p:spPr>
        <p:txBody>
          <a:bodyPr wrap="square" anchor="t"/>
          <a:p>
            <a:pPr marL="0" indent="0" algn="ctr">
              <a:buNone/>
            </a:pPr>
            <a:r>
              <a:rPr lang="en-US" altLang="en-US" sz="2800" b="1">
                <a:latin typeface="Calibri" panose="020F0502020204030204" charset="0"/>
              </a:rPr>
              <a:t>The cause of conflict is not always what it seems</a:t>
            </a:r>
            <a:endParaRPr lang="en-US" altLang="en-US" sz="2800" b="1">
              <a:latin typeface="Calibri" panose="020F0502020204030204" charset="0"/>
            </a:endParaRPr>
          </a:p>
          <a:p>
            <a:pPr marL="0" indent="0" algn="l">
              <a:buNone/>
            </a:pPr>
            <a:endParaRPr lang="en-US" altLang="en-US" sz="2800">
              <a:latin typeface="Calibri" panose="020F0502020204030204" charset="0"/>
            </a:endParaRPr>
          </a:p>
          <a:p>
            <a:pPr marL="0" indent="0" algn="l">
              <a:buNone/>
            </a:pPr>
            <a:r>
              <a:rPr lang="en-US" altLang="en-US" sz="2800">
                <a:latin typeface="Calibri" panose="020F0502020204030204" charset="0"/>
              </a:rPr>
              <a:t>A. We tend to see things the way we want to see them, causing us to overlook or misidentify certain conflicts.</a:t>
            </a:r>
            <a:endParaRPr lang="en-US" altLang="en-US" sz="2800">
              <a:latin typeface="Calibri" panose="020F0502020204030204" charset="0"/>
            </a:endParaRPr>
          </a:p>
          <a:p>
            <a:pPr marL="0" indent="0" algn="l">
              <a:buNone/>
            </a:pPr>
            <a:r>
              <a:rPr lang="en-US" altLang="en-US" sz="2800">
                <a:latin typeface="Calibri" panose="020F0502020204030204" charset="0"/>
              </a:rPr>
              <a:t>B. In order to discover what’s driving a conflict, we have to “lift the hood” of our marriage and look inside. Conflicts can be driven by…</a:t>
            </a:r>
            <a:endParaRPr lang="en-US" altLang="en-US" sz="2800">
              <a:latin typeface="Calibri" panose="020F0502020204030204" charset="0"/>
            </a:endParaRPr>
          </a:p>
          <a:p>
            <a:pPr marL="457200" lvl="1" indent="0" algn="l">
              <a:buNone/>
            </a:pPr>
            <a:r>
              <a:rPr lang="en-US" altLang="en-US" sz="2450">
                <a:latin typeface="Calibri" panose="020F0502020204030204" charset="0"/>
              </a:rPr>
              <a:t>1. Fear</a:t>
            </a:r>
            <a:endParaRPr lang="en-US" altLang="en-US" sz="2450">
              <a:latin typeface="Calibri" panose="020F0502020204030204" charset="0"/>
            </a:endParaRPr>
          </a:p>
          <a:p>
            <a:pPr marL="457200" lvl="1" indent="0" algn="l">
              <a:buNone/>
            </a:pPr>
            <a:r>
              <a:rPr lang="en-US" altLang="en-US" sz="2450">
                <a:latin typeface="Calibri" panose="020F0502020204030204" charset="0"/>
              </a:rPr>
              <a:t>2. Brokenness and woundedness</a:t>
            </a:r>
            <a:endParaRPr lang="en-US" altLang="en-US" sz="2450">
              <a:latin typeface="Calibri" panose="020F0502020204030204" charset="0"/>
            </a:endParaRPr>
          </a:p>
          <a:p>
            <a:pPr marL="457200" lvl="1" indent="0" algn="l">
              <a:buNone/>
            </a:pPr>
            <a:r>
              <a:rPr lang="en-US" altLang="en-US" sz="2450">
                <a:latin typeface="Calibri" panose="020F0502020204030204" charset="0"/>
              </a:rPr>
              <a:t>3. Insecurity</a:t>
            </a:r>
            <a:endParaRPr lang="en-US" altLang="en-US" sz="2450">
              <a:latin typeface="Calibri" panose="020F0502020204030204" charset="0"/>
            </a:endParaRPr>
          </a:p>
          <a:p>
            <a:pPr marL="457200" lvl="1" indent="0" algn="l">
              <a:buNone/>
            </a:pPr>
            <a:r>
              <a:rPr lang="en-US" altLang="en-US" sz="2450">
                <a:latin typeface="Calibri" panose="020F0502020204030204" charset="0"/>
              </a:rPr>
              <a:t>4. Shame</a:t>
            </a:r>
            <a:endParaRPr lang="en-US" altLang="en-US" sz="2450">
              <a:latin typeface="Calibri" panose="020F0502020204030204" charset="0"/>
            </a:endParaRPr>
          </a:p>
          <a:p>
            <a:pPr marL="457200" lvl="1" indent="0" algn="l">
              <a:buNone/>
            </a:pPr>
            <a:r>
              <a:rPr lang="en-US" altLang="en-US" sz="2450">
                <a:latin typeface="Calibri" panose="020F0502020204030204" charset="0"/>
              </a:rPr>
              <a:t>5. Absence of forgiveness</a:t>
            </a:r>
            <a:endParaRPr lang="en-US" altLang="en-US" sz="2450">
              <a:latin typeface="Calibri" panose="020F0502020204030204" charset="0"/>
            </a:endParaRPr>
          </a:p>
          <a:p>
            <a:pPr marL="0" indent="0" algn="l">
              <a:buNone/>
            </a:pPr>
            <a:endParaRPr lang="en-US" altLang="en-US" sz="2800">
              <a:latin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Outline of Video</a:t>
            </a:r>
            <a:endParaRPr lang="en-SG" altLang="en-US" sz="4400" dirty="0">
              <a:latin typeface="Calibri" panose="020F0502020204030204" charset="0"/>
            </a:endParaRPr>
          </a:p>
        </p:txBody>
      </p:sp>
      <p:sp>
        <p:nvSpPr>
          <p:cNvPr id="2" name="Text Placeholder 1"/>
          <p:cNvSpPr/>
          <p:nvPr>
            <p:ph idx="1"/>
          </p:nvPr>
        </p:nvSpPr>
        <p:spPr>
          <a:xfrm>
            <a:off x="423863" y="933450"/>
            <a:ext cx="11139488" cy="5514975"/>
          </a:xfrm>
          <a:solidFill>
            <a:schemeClr val="bg1"/>
          </a:solidFill>
        </p:spPr>
        <p:txBody>
          <a:bodyPr/>
          <a:p>
            <a:pPr marL="0" indent="0" algn="ctr" fontAlgn="base">
              <a:buNone/>
            </a:pPr>
            <a:endParaRPr lang="en-US" sz="2800" b="1" strike="noStrike" noProof="1">
              <a:latin typeface="Calibri" panose="020F0502020204030204" charset="0"/>
            </a:endParaRPr>
          </a:p>
          <a:p>
            <a:pPr marL="0" indent="0" algn="l">
              <a:buNone/>
            </a:pPr>
            <a:r>
              <a:rPr lang="en-US" altLang="en-US" sz="2800">
                <a:latin typeface="Calibri" panose="020F0502020204030204" charset="0"/>
                <a:sym typeface="+mn-ea"/>
              </a:rPr>
              <a:t>C. Self-awareness is essential in identifying the driver of a conflict.</a:t>
            </a:r>
            <a:endParaRPr lang="en-US" altLang="en-US" sz="2800">
              <a:latin typeface="Calibri" panose="020F0502020204030204" charset="0"/>
              <a:sym typeface="+mn-ea"/>
            </a:endParaRPr>
          </a:p>
          <a:p>
            <a:pPr marL="0" indent="0" algn="l">
              <a:buNone/>
            </a:pPr>
            <a:endParaRPr lang="en-US" altLang="en-US" sz="2800">
              <a:latin typeface="Calibri" panose="020F0502020204030204" charset="0"/>
            </a:endParaRPr>
          </a:p>
          <a:p>
            <a:pPr marL="375920" indent="-375920" algn="l">
              <a:buNone/>
            </a:pPr>
            <a:r>
              <a:rPr lang="en-US" altLang="en-US" sz="2800">
                <a:latin typeface="Calibri" panose="020F0502020204030204" charset="0"/>
                <a:sym typeface="+mn-ea"/>
              </a:rPr>
              <a:t>D. Once we discover what’s driving our conflict, we can approach it together rather than letting it get between us.</a:t>
            </a:r>
            <a:endParaRPr lang="en-US" altLang="en-US" sz="2800">
              <a:latin typeface="Calibri" panose="020F0502020204030204" charset="0"/>
            </a:endParaRPr>
          </a:p>
          <a:p>
            <a:pPr marL="0" indent="0" algn="l" fontAlgn="base">
              <a:buNone/>
            </a:pPr>
            <a:endParaRPr lang="en-US" sz="2800" strike="noStrike" noProof="1">
              <a:latin typeface="Calibri" panose="020F0502020204030204" charset="0"/>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Georgia"/>
        <a:ea typeface="Arial Black"/>
        <a:cs typeface=""/>
      </a:majorFont>
      <a:minorFont>
        <a:latin typeface="Georgia"/>
        <a:ea typeface="Arial Blac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5250</Words>
  <Application>WPS Presentation</Application>
  <PresentationFormat/>
  <Paragraphs>110</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Georgia</vt:lpstr>
      <vt:lpstr>Arial Black</vt:lpstr>
      <vt:lpstr>Calibri</vt:lpstr>
      <vt:lpstr>Microsoft YaHei</vt:lpstr>
      <vt:lpstr>Arial Unicode MS</vt:lpstr>
      <vt:lpstr>Default Design</vt:lpstr>
      <vt:lpstr>Conflict and Communication </vt:lpstr>
      <vt:lpstr>OPENING PRAYER</vt:lpstr>
      <vt:lpstr>Opening Prayer In Proverbs 27:17, we read, “Iron sharpens iron, and one man sharpens another.”</vt:lpstr>
      <vt:lpstr>Recap Session 2: Christ at the Center  </vt:lpstr>
      <vt:lpstr>Video - 24 mins</vt:lpstr>
      <vt:lpstr>PowerPoint 演示文稿</vt:lpstr>
      <vt:lpstr>Outline of Video</vt:lpstr>
      <vt:lpstr>Outline of Video</vt:lpstr>
      <vt:lpstr>Outline of Video</vt:lpstr>
      <vt:lpstr>GROUP SHARING</vt:lpstr>
      <vt:lpstr>COUPLE DISCUSSION</vt:lpstr>
      <vt:lpstr>Couple Activity</vt:lpstr>
      <vt:lpstr>PowerPoint 演示文稿</vt:lpstr>
      <vt:lpstr>CLOSING PRAYER</vt:lpstr>
      <vt:lpstr>CLOSING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Andrea</dc:creator>
  <cp:lastModifiedBy>andre</cp:lastModifiedBy>
  <cp:revision>46</cp:revision>
  <dcterms:created xsi:type="dcterms:W3CDTF">2013-11-15T06:11:00Z</dcterms:created>
  <dcterms:modified xsi:type="dcterms:W3CDTF">2020-01-31T10:27:46Z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1033-11.2.0.9144</vt:lpwstr>
  </property>
</Properties>
</file>